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s/slide14.xml" ContentType="application/vnd.openxmlformats-officedocument.presentationml.slide+xml"/>
  <Override PartName="/ppt/notesSlides/notesSlide16.xml" ContentType="application/vnd.openxmlformats-officedocument.presentationml.notesSlide+xml"/>
  <Default Extension="xml" ContentType="application/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s/slide28.xml" ContentType="application/vnd.openxmlformats-officedocument.presentationml.slide+xml"/>
  <Override PartName="/ppt/slides/slide21.xml" ContentType="application/vnd.openxmlformats-officedocument.presentationml.slide+xml"/>
  <Override PartName="/ppt/notesSlides/notesSlide23.xml" ContentType="application/vnd.openxmlformats-officedocument.presentationml.notesSlide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ppt/notesSlides/notesSlide7.xml" ContentType="application/vnd.openxmlformats-officedocument.presentationml.notesSlide+xml"/>
  <Override PartName="/ppt/slides/slide27.xml" ContentType="application/vnd.openxmlformats-officedocument.presentationml.slide+xml"/>
  <Override PartName="/ppt/notesSlides/notesSlide29.xml" ContentType="application/vnd.openxmlformats-officedocument.presentationml.notesSlide+xml"/>
  <Override PartName="/ppt/slides/slide20.xml" ContentType="application/vnd.openxmlformats-officedocument.presentationml.slide+xml"/>
  <Override PartName="/ppt/notesSlides/notesSlide22.xml" ContentType="application/vnd.openxmlformats-officedocument.presentationml.notes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notesSlides/notesSlide8.xml" ContentType="application/vnd.openxmlformats-officedocument.presentationml.notesSlide+xml"/>
  <Default Extension="png" ContentType="image/png"/>
  <Override PartName="/ppt/slideLayouts/slideLayout4.xml" ContentType="application/vnd.openxmlformats-officedocument.presentationml.slideLayout+xml"/>
  <Override PartName="/ppt/slides/slide12.xml" ContentType="application/vnd.openxmlformats-officedocument.presentationml.slide+xml"/>
  <Override PartName="/ppt/notesSlides/notesSlide14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slides/slide26.xml" ContentType="application/vnd.openxmlformats-officedocument.presentationml.slide+xml"/>
  <Override PartName="/ppt/notesSlides/notesSlide28.xml" ContentType="application/vnd.openxmlformats-officedocument.presentationml.notesSlide+xml"/>
  <Override PartName="/ppt/slides/slide35.xml" ContentType="application/vnd.openxmlformats-officedocument.presentationml.slide+xml"/>
  <Override PartName="/ppt/notesSlides/notesSlide21.xml" ContentType="application/vnd.openxmlformats-officedocument.presentationml.notes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5.xml" ContentType="application/vnd.openxmlformats-officedocument.presentationml.notesSlide+xml"/>
  <Override PartName="/ppt/slides/slide25.xml" ContentType="application/vnd.openxmlformats-officedocument.presentationml.slide+xml"/>
  <Override PartName="/ppt/notesSlides/notesSlide27.xml" ContentType="application/vnd.openxmlformats-officedocument.presentationml.notes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notesSlides/notesSlide20.xml" ContentType="application/vnd.openxmlformats-officedocument.presentationml.notes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notesSlides/notesSlide19.xml" ContentType="application/vnd.openxmlformats-officedocument.presentationml.notesSlide+xml"/>
  <Override PartName="/ppt/slides/slide10.xml" ContentType="application/vnd.openxmlformats-officedocument.presentationml.slide+xml"/>
  <Override PartName="/ppt/notesSlides/notesSlide12.xml" ContentType="application/vnd.openxmlformats-officedocument.presentationml.notesSlide+xml"/>
  <Override PartName="/docProps/app.xml" ContentType="application/vnd.openxmlformats-officedocument.extended-properties+xml"/>
  <Override PartName="/ppt/notesSlides/notesSlide4.xml" ContentType="application/vnd.openxmlformats-officedocument.presentationml.notesSlide+xml"/>
  <Override PartName="/ppt/slides/slide24.xml" ContentType="application/vnd.openxmlformats-officedocument.presentationml.slide+xml"/>
  <Override PartName="/ppt/notesSlides/notesSlide10.xml" ContentType="application/vnd.openxmlformats-officedocument.presentationml.notesSlide+xml"/>
  <Override PartName="/ppt/notesSlides/notesSlide26.xml" ContentType="application/vnd.openxmlformats-officedocument.presentationml.notes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Override PartName="/ppt/notesSlides/notesSlide18.xml" ContentType="application/vnd.openxmlformats-officedocument.presentationml.notesSlide+xml"/>
  <Default Extension="jpeg" ContentType="image/jpeg"/>
  <Override PartName="/ppt/viewProps.xml" ContentType="application/vnd.openxmlformats-officedocument.presentationml.viewProps+xml"/>
  <Override PartName="/ppt/notesSlides/notesSlide11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s/slide23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slides/slide29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4.xml" ContentType="application/vnd.openxmlformats-officedocument.presentationml.notesSlide+xml"/>
  <Override PartName="/ppt/slides/slide6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991" r:id="rId1"/>
  </p:sldMasterIdLst>
  <p:notesMasterIdLst>
    <p:notesMasterId r:id="rId37"/>
  </p:notesMasterIdLst>
  <p:sldIdLst>
    <p:sldId id="257" r:id="rId2"/>
    <p:sldId id="262" r:id="rId3"/>
    <p:sldId id="348" r:id="rId4"/>
    <p:sldId id="302" r:id="rId5"/>
    <p:sldId id="265" r:id="rId6"/>
    <p:sldId id="264" r:id="rId7"/>
    <p:sldId id="275" r:id="rId8"/>
    <p:sldId id="341" r:id="rId9"/>
    <p:sldId id="312" r:id="rId10"/>
    <p:sldId id="286" r:id="rId11"/>
    <p:sldId id="277" r:id="rId12"/>
    <p:sldId id="355" r:id="rId13"/>
    <p:sldId id="279" r:id="rId14"/>
    <p:sldId id="338" r:id="rId15"/>
    <p:sldId id="316" r:id="rId16"/>
    <p:sldId id="306" r:id="rId17"/>
    <p:sldId id="318" r:id="rId18"/>
    <p:sldId id="319" r:id="rId19"/>
    <p:sldId id="320" r:id="rId20"/>
    <p:sldId id="321" r:id="rId21"/>
    <p:sldId id="333" r:id="rId22"/>
    <p:sldId id="313" r:id="rId23"/>
    <p:sldId id="327" r:id="rId24"/>
    <p:sldId id="328" r:id="rId25"/>
    <p:sldId id="356" r:id="rId26"/>
    <p:sldId id="342" r:id="rId27"/>
    <p:sldId id="324" r:id="rId28"/>
    <p:sldId id="329" r:id="rId29"/>
    <p:sldId id="340" r:id="rId30"/>
    <p:sldId id="349" r:id="rId31"/>
    <p:sldId id="350" r:id="rId32"/>
    <p:sldId id="344" r:id="rId33"/>
    <p:sldId id="351" r:id="rId34"/>
    <p:sldId id="357" r:id="rId35"/>
    <p:sldId id="352" r:id="rId3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scaleToFitPaper="1"/>
  <p:clrMru>
    <a:srgbClr val="008080"/>
    <a:srgbClr val="66FF66"/>
    <a:srgbClr val="00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598" autoAdjust="0"/>
    <p:restoredTop sz="89465" autoAdjust="0"/>
  </p:normalViewPr>
  <p:slideViewPr>
    <p:cSldViewPr snapToGrid="0" snapToObjects="1">
      <p:cViewPr>
        <p:scale>
          <a:sx n="100" d="100"/>
          <a:sy n="100" d="100"/>
        </p:scale>
        <p:origin x="-584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863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notesMaster" Target="notesMasters/notesMaster1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79803A-CB13-0E4A-A1D8-320DC0938D7A}" type="datetimeFigureOut">
              <a:rPr lang="en-US" smtClean="0"/>
              <a:pPr/>
              <a:t>8/21/14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7FF28E-BBAE-E148-AFA7-9ADD3E4AFC5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FF28E-BBAE-E148-AFA7-9ADD3E4AFC5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Record</a:t>
            </a:r>
            <a:r>
              <a:rPr lang="en-US" baseline="0" dirty="0" smtClean="0"/>
              <a:t> retrieval= viewed DIF display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FF28E-BBAE-E148-AFA7-9ADD3E4AFC59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FF28E-BBAE-E148-AFA7-9ADD3E4AFC59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FF28E-BBAE-E148-AFA7-9ADD3E4AFC59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FF28E-BBAE-E148-AFA7-9ADD3E4AFC59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FF28E-BBAE-E148-AFA7-9ADD3E4AFC59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FF28E-BBAE-E148-AFA7-9ADD3E4AFC59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FF28E-BBAE-E148-AFA7-9ADD3E4AFC59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FF28E-BBAE-E148-AFA7-9ADD3E4AFC59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FF28E-BBAE-E148-AFA7-9ADD3E4AFC59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FF28E-BBAE-E148-AFA7-9ADD3E4AFC59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FF28E-BBAE-E148-AFA7-9ADD3E4AFC5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FF28E-BBAE-E148-AFA7-9ADD3E4AFC59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AA has created general AMD user account specifically for bulk </a:t>
            </a:r>
            <a:r>
              <a:rPr lang="en-US" dirty="0" err="1" smtClean="0"/>
              <a:t>uploader</a:t>
            </a:r>
            <a:r>
              <a:rPr lang="en-US" dirty="0" smtClean="0"/>
              <a:t> use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FF28E-BBAE-E148-AFA7-9ADD3E4AFC59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AA has created general AMD user account specifically for bulk </a:t>
            </a:r>
            <a:r>
              <a:rPr lang="en-US" dirty="0" err="1" smtClean="0"/>
              <a:t>uploader</a:t>
            </a:r>
            <a:r>
              <a:rPr lang="en-US" dirty="0" smtClean="0"/>
              <a:t> use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FF28E-BBAE-E148-AFA7-9ADD3E4AFC59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FF28E-BBAE-E148-AFA7-9ADD3E4AFC59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FF28E-BBAE-E148-AFA7-9ADD3E4AFC59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free text = "Southern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Ocean"ORLocation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"Southern Ocean"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FF28E-BBAE-E148-AFA7-9ADD3E4AFC59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FF28E-BBAE-E148-AFA7-9ADD3E4AFC59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FF28E-BBAE-E148-AFA7-9ADD3E4AFC59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FF28E-BBAE-E148-AFA7-9ADD3E4AFC59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FF28E-BBAE-E148-AFA7-9ADD3E4AFC59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FF28E-BBAE-E148-AFA7-9ADD3E4AFC5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FF28E-BBAE-E148-AFA7-9ADD3E4AFC5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Views=</a:t>
            </a:r>
            <a:r>
              <a:rPr lang="en-US" baseline="0" dirty="0" smtClean="0"/>
              <a:t> actual page views</a:t>
            </a:r>
          </a:p>
          <a:p>
            <a:r>
              <a:rPr lang="en-US" baseline="0" dirty="0" smtClean="0"/>
              <a:t>Visitors= individual IP address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FF28E-BBAE-E148-AFA7-9ADD3E4AFC5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Views=</a:t>
            </a:r>
            <a:r>
              <a:rPr lang="en-US" baseline="0" dirty="0" smtClean="0"/>
              <a:t> actual page views</a:t>
            </a:r>
          </a:p>
          <a:p>
            <a:r>
              <a:rPr lang="en-US" baseline="0" dirty="0" smtClean="0"/>
              <a:t>Visitors= individual IP address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FF28E-BBAE-E148-AFA7-9ADD3E4AFC5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“None”: users going</a:t>
            </a:r>
            <a:r>
              <a:rPr lang="en-US" baseline="0" dirty="0" smtClean="0"/>
              <a:t> straight to AMD portal</a:t>
            </a:r>
          </a:p>
          <a:p>
            <a:r>
              <a:rPr lang="en-US" baseline="0" dirty="0" smtClean="0"/>
              <a:t>“All Others”: referrers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11-240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Google: 6.2 %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None: 1.1 %</a:t>
            </a:r>
          </a:p>
          <a:p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Nasa.gov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.2%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Everything else: .1%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FF28E-BBAE-E148-AFA7-9ADD3E4AFC5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Views=</a:t>
            </a:r>
            <a:r>
              <a:rPr lang="en-US" baseline="0" dirty="0" smtClean="0"/>
              <a:t> actual page views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FF28E-BBAE-E148-AFA7-9ADD3E4AFC59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Views=</a:t>
            </a:r>
            <a:r>
              <a:rPr lang="en-US" baseline="0" dirty="0" smtClean="0"/>
              <a:t> actual page views</a:t>
            </a:r>
          </a:p>
          <a:p>
            <a:endParaRPr lang="en-US" baseline="0" dirty="0" smtClean="0"/>
          </a:p>
          <a:p>
            <a:r>
              <a:rPr lang="en-US" baseline="0" dirty="0" smtClean="0"/>
              <a:t>2014: Australia, China, USA, India, Korea, Great Britain, Spain, Canada, Malaysia, Italy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FF28E-BBAE-E148-AFA7-9ADD3E4AFC59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fld id="{6A758F14-6616-8C41-B1AB-C67CDD15441B}" type="datetimeFigureOut">
              <a:rPr lang="en-US" smtClean="0"/>
              <a:pPr/>
              <a:t>8/21/14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  <a:prstGeom prst="rect">
            <a:avLst/>
          </a:prstGeom>
        </p:spPr>
        <p:txBody>
          <a:bodyPr/>
          <a:lstStyle/>
          <a:p>
            <a:fld id="{E3DD86A2-CF4E-EF4D-96E2-8A67772F97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6A758F14-6616-8C41-B1AB-C67CDD15441B}" type="datetimeFigureOut">
              <a:rPr lang="en-US" smtClean="0"/>
              <a:pPr/>
              <a:t>8/21/14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E3DD86A2-CF4E-EF4D-96E2-8A67772F97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6A758F14-6616-8C41-B1AB-C67CDD15441B}" type="datetimeFigureOut">
              <a:rPr lang="en-US" smtClean="0"/>
              <a:pPr/>
              <a:t>8/21/14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E3DD86A2-CF4E-EF4D-96E2-8A67772F97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6A758F14-6616-8C41-B1AB-C67CDD15441B}" type="datetimeFigureOut">
              <a:rPr lang="en-US" smtClean="0"/>
              <a:pPr/>
              <a:t>8/21/14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E3DD86A2-CF4E-EF4D-96E2-8A67772F97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  <a:prstGeom prst="rect">
            <a:avLst/>
          </a:prstGeom>
        </p:spPr>
        <p:txBody>
          <a:bodyPr/>
          <a:lstStyle/>
          <a:p>
            <a:fld id="{72AAB499-F5DE-4BE5-BB26-90CC428051F7}" type="datetime1">
              <a:rPr lang="en-US" smtClean="0"/>
              <a:pPr/>
              <a:t>8/21/14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  <a:prstGeom prst="rect">
            <a:avLst/>
          </a:prstGeom>
        </p:spPr>
        <p:txBody>
          <a:bodyPr/>
          <a:lstStyle/>
          <a:p>
            <a:fld id="{EBF5CD18-686B-47A9-AFD5-66CE5FA52A6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6A758F14-6616-8C41-B1AB-C67CDD15441B}" type="datetimeFigureOut">
              <a:rPr lang="en-US" smtClean="0"/>
              <a:pPr/>
              <a:t>8/21/14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E3DD86A2-CF4E-EF4D-96E2-8A67772F97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6A758F14-6616-8C41-B1AB-C67CDD15441B}" type="datetimeFigureOut">
              <a:rPr lang="en-US" smtClean="0"/>
              <a:pPr/>
              <a:t>8/21/14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E3DD86A2-CF4E-EF4D-96E2-8A67772F97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6A758F14-6616-8C41-B1AB-C67CDD15441B}" type="datetimeFigureOut">
              <a:rPr lang="en-US" smtClean="0"/>
              <a:pPr/>
              <a:t>8/21/14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E3DD86A2-CF4E-EF4D-96E2-8A67772F97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6A758F14-6616-8C41-B1AB-C67CDD15441B}" type="datetimeFigureOut">
              <a:rPr lang="en-US" smtClean="0"/>
              <a:pPr/>
              <a:t>8/21/14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E3DD86A2-CF4E-EF4D-96E2-8A67772F97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6A758F14-6616-8C41-B1AB-C67CDD15441B}" type="datetimeFigureOut">
              <a:rPr lang="en-US" smtClean="0"/>
              <a:pPr/>
              <a:t>8/21/14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E3DD86A2-CF4E-EF4D-96E2-8A67772F97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6A758F14-6616-8C41-B1AB-C67CDD15441B}" type="datetimeFigureOut">
              <a:rPr lang="en-US" smtClean="0"/>
              <a:pPr/>
              <a:t>8/21/14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E3DD86A2-CF4E-EF4D-96E2-8A67772F97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ver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-7207"/>
            <a:ext cx="9144000" cy="689134"/>
          </a:xfrm>
          <a:prstGeom prst="rect">
            <a:avLst/>
          </a:prstGeom>
          <a:ln w="6350">
            <a:solidFill>
              <a:schemeClr val="tx2"/>
            </a:solidFill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92" r:id="rId1"/>
    <p:sldLayoutId id="2147483993" r:id="rId2"/>
    <p:sldLayoutId id="2147483994" r:id="rId3"/>
    <p:sldLayoutId id="2147483995" r:id="rId4"/>
    <p:sldLayoutId id="2147483996" r:id="rId5"/>
    <p:sldLayoutId id="2147483997" r:id="rId6"/>
    <p:sldLayoutId id="2147483998" r:id="rId7"/>
    <p:sldLayoutId id="2147483999" r:id="rId8"/>
    <p:sldLayoutId id="2147484000" r:id="rId9"/>
    <p:sldLayoutId id="2147484001" r:id="rId10"/>
    <p:sldLayoutId id="2147484002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hyperlink" Target="http://gcmd.gsfc.nasa.gov/KeywordSearch/Home.do?Portal=amd-beta&amp;MetadataType=0" TargetMode="Externa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gcmd.nasa.gov/learn/keywords.html" TargetMode="External"/><Relationship Id="rId4" Type="http://schemas.openxmlformats.org/officeDocument/2006/relationships/hyperlink" Target="http://gcmd.gsfc.nasa.gov/Connect/" TargetMode="External"/><Relationship Id="rId1" Type="http://schemas.openxmlformats.org/officeDocument/2006/relationships/slideLayout" Target="../slideLayouts/slideLayout6.xml"/><Relationship Id="rId2" Type="http://schemas.openxmlformats.org/officeDocument/2006/relationships/hyperlink" Target="http://gcmd.nasa.gov/add/difguide/index.html" TargetMode="Externa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://gcmd.nasa.gov/learn/release_announcement.html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hyperlink" Target="http://gcmd.gsfc.nasa.gov/KeywordSearch/Home.do?Portal=soos-beta&amp;MetadataType=0" TargetMode="Externa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5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36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alphaModFix amt="40000"/>
          </a:blip>
          <a:stretch>
            <a:fillRect/>
          </a:stretch>
        </p:blipFill>
        <p:spPr>
          <a:xfrm>
            <a:off x="1447800" y="766815"/>
            <a:ext cx="6117900" cy="60911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038" y="289560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Status of the Antarctic Master Directory</a:t>
            </a:r>
            <a:br>
              <a:rPr lang="en-US" sz="3200" dirty="0" smtClean="0"/>
            </a:br>
            <a:r>
              <a:rPr lang="en-US" sz="1800" dirty="0" smtClean="0"/>
              <a:t>SCADM Meeting, August 22, 2014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2046194" y="520700"/>
            <a:ext cx="5181600" cy="1076452"/>
          </a:xfrm>
          <a:prstGeom prst="rect">
            <a:avLst/>
          </a:prstGeom>
        </p:spPr>
        <p:txBody>
          <a:bodyPr vert="horz" anchor="ctr" anchorCtr="0">
            <a:normAutofit fontScale="97500"/>
          </a:bodyPr>
          <a:lstStyle/>
          <a:p>
            <a:pPr lvl="0" algn="ctr" defTabSz="914400">
              <a:spcBef>
                <a:spcPct val="0"/>
              </a:spcBef>
              <a:defRPr/>
            </a:pPr>
            <a:r>
              <a:rPr lang="en-US" sz="2256" dirty="0" smtClean="0">
                <a:solidFill>
                  <a:schemeClr val="tx2"/>
                </a:solidFill>
              </a:rPr>
              <a:t>AMD Portal Views by City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en-US" sz="1600" dirty="0" smtClean="0"/>
              <a:t>September 2013- August 2014</a:t>
            </a:r>
            <a:endParaRPr kumimoji="0" lang="en-US" sz="1641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03994" y="3530600"/>
            <a:ext cx="6300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j-lt"/>
              </a:rPr>
              <a:t>2013</a:t>
            </a:r>
            <a:endParaRPr lang="en-US" sz="1400" dirty="0">
              <a:latin typeface="+mj-lt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799" y="2330450"/>
            <a:ext cx="6191827" cy="4133850"/>
          </a:xfrm>
          <a:prstGeom prst="rect">
            <a:avLst/>
          </a:prstGeom>
          <a:ln>
            <a:solidFill>
              <a:schemeClr val="tx1">
                <a:alpha val="95000"/>
              </a:schemeClr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1274" y="1917700"/>
            <a:ext cx="3736652" cy="2818688"/>
          </a:xfrm>
          <a:prstGeom prst="rect">
            <a:avLst/>
          </a:prstGeom>
          <a:ln>
            <a:solidFill>
              <a:schemeClr val="tx1">
                <a:alpha val="95000"/>
              </a:schemeClr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65162" y="3923232"/>
            <a:ext cx="2588126" cy="2668068"/>
          </a:xfrm>
          <a:prstGeom prst="rect">
            <a:avLst/>
          </a:prstGeom>
          <a:ln>
            <a:solidFill>
              <a:schemeClr val="tx1">
                <a:alpha val="9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2033494" y="660400"/>
            <a:ext cx="5181600" cy="1076452"/>
          </a:xfrm>
          <a:prstGeom prst="rect">
            <a:avLst/>
          </a:prstGeom>
        </p:spPr>
        <p:txBody>
          <a:bodyPr vert="horz" anchor="ctr" anchorCtr="0">
            <a:normAutofit fontScale="97500"/>
          </a:bodyPr>
          <a:lstStyle/>
          <a:p>
            <a:pPr lvl="0" algn="ctr" defTabSz="914400">
              <a:spcBef>
                <a:spcPct val="0"/>
              </a:spcBef>
              <a:defRPr/>
            </a:pPr>
            <a:r>
              <a:rPr kumimoji="0" lang="en-US" sz="2256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AMD Portal Views by </a:t>
            </a:r>
            <a:r>
              <a:rPr lang="en-US" sz="2256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Country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en-US" sz="1600" dirty="0" smtClean="0"/>
              <a:t>September 2013- August 2014</a:t>
            </a:r>
            <a:endParaRPr kumimoji="0" lang="en-US" sz="1641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338" y="2027056"/>
            <a:ext cx="7432410" cy="3649844"/>
          </a:xfrm>
          <a:prstGeom prst="rect">
            <a:avLst/>
          </a:prstGeom>
          <a:ln>
            <a:solidFill>
              <a:schemeClr val="tx1">
                <a:alpha val="95000"/>
              </a:schemeClr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9748" y="3924300"/>
            <a:ext cx="1483451" cy="2584450"/>
          </a:xfrm>
          <a:prstGeom prst="rect">
            <a:avLst/>
          </a:prstGeom>
          <a:ln>
            <a:solidFill>
              <a:schemeClr val="tx1">
                <a:alpha val="95000"/>
              </a:schemeClr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8022894" y="3584377"/>
            <a:ext cx="6300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j-lt"/>
              </a:rPr>
              <a:t>2013</a:t>
            </a:r>
            <a:endParaRPr lang="en-US" sz="1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817594" y="508000"/>
            <a:ext cx="6253256" cy="1076452"/>
          </a:xfrm>
          <a:prstGeom prst="rect">
            <a:avLst/>
          </a:prstGeom>
        </p:spPr>
        <p:txBody>
          <a:bodyPr vert="horz" anchor="ctr" anchorCtr="0">
            <a:normAutofit fontScale="97500"/>
          </a:bodyPr>
          <a:lstStyle/>
          <a:p>
            <a:pPr lvl="0" algn="ctr" defTabSz="914400">
              <a:spcBef>
                <a:spcPct val="0"/>
              </a:spcBef>
              <a:defRPr/>
            </a:pPr>
            <a:r>
              <a:rPr kumimoji="0" lang="en-US" sz="2256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AMD Portal Record </a:t>
            </a:r>
            <a:r>
              <a:rPr lang="en-US" sz="2256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Retrievals</a:t>
            </a:r>
            <a:r>
              <a:rPr kumimoji="0" lang="en-US" sz="2256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by </a:t>
            </a:r>
            <a:r>
              <a:rPr lang="en-US" sz="2256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Country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en-US" sz="1600" dirty="0" smtClean="0"/>
              <a:t>September 2013- August 2014</a:t>
            </a:r>
            <a:endParaRPr kumimoji="0" lang="en-US" sz="1641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6244" y="3647877"/>
            <a:ext cx="2755900" cy="2310624"/>
          </a:xfrm>
          <a:prstGeom prst="rect">
            <a:avLst/>
          </a:prstGeom>
          <a:ln>
            <a:solidFill>
              <a:schemeClr val="tx1">
                <a:alpha val="95000"/>
              </a:schemeClr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7329394" y="3276600"/>
            <a:ext cx="6300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j-lt"/>
              </a:rPr>
              <a:t>2013</a:t>
            </a:r>
            <a:endParaRPr lang="en-US" sz="1400" dirty="0">
              <a:latin typeface="+mj-lt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00" y="2296951"/>
            <a:ext cx="5967654" cy="3990001"/>
          </a:xfrm>
          <a:prstGeom prst="rect">
            <a:avLst/>
          </a:prstGeom>
          <a:ln>
            <a:solidFill>
              <a:schemeClr val="tx1">
                <a:alpha val="95000"/>
              </a:schemeClr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71950" y="1743669"/>
            <a:ext cx="1511300" cy="2891183"/>
          </a:xfrm>
          <a:prstGeom prst="rect">
            <a:avLst/>
          </a:prstGeom>
          <a:ln>
            <a:solidFill>
              <a:schemeClr val="tx1">
                <a:alpha val="9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423894" y="482600"/>
            <a:ext cx="6310406" cy="1076452"/>
          </a:xfrm>
          <a:prstGeom prst="rect">
            <a:avLst/>
          </a:prstGeom>
        </p:spPr>
        <p:txBody>
          <a:bodyPr vert="horz" anchor="ctr" anchorCtr="0">
            <a:normAutofit fontScale="97500"/>
          </a:bodyPr>
          <a:lstStyle/>
          <a:p>
            <a:pPr lvl="0" algn="ctr" defTabSz="914400">
              <a:spcBef>
                <a:spcPct val="0"/>
              </a:spcBef>
              <a:defRPr/>
            </a:pPr>
            <a:r>
              <a:rPr kumimoji="0" lang="en-US" sz="2256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Top GCMD</a:t>
            </a:r>
            <a:r>
              <a:rPr kumimoji="0" lang="en-US" sz="2256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Portals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en-US" sz="1600" dirty="0" smtClean="0"/>
              <a:t>September 2013- August 2014</a:t>
            </a:r>
            <a:endParaRPr kumimoji="0" lang="en-US" sz="1641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700" y="1695450"/>
            <a:ext cx="7445188" cy="4794250"/>
          </a:xfrm>
          <a:prstGeom prst="rect">
            <a:avLst/>
          </a:prstGeom>
          <a:ln>
            <a:solidFill>
              <a:schemeClr val="tx1">
                <a:alpha val="95000"/>
              </a:schemeClr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0300" y="1568450"/>
            <a:ext cx="1828800" cy="3352800"/>
          </a:xfrm>
          <a:prstGeom prst="rect">
            <a:avLst/>
          </a:prstGeom>
          <a:ln>
            <a:solidFill>
              <a:schemeClr val="tx1">
                <a:alpha val="95000"/>
              </a:schemeClr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76988" y="4254500"/>
            <a:ext cx="1147719" cy="2527300"/>
          </a:xfrm>
          <a:prstGeom prst="rect">
            <a:avLst/>
          </a:prstGeom>
          <a:ln>
            <a:solidFill>
              <a:schemeClr val="tx1">
                <a:alpha val="95000"/>
              </a:schemeClr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8240806" y="3946723"/>
            <a:ext cx="6300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j-lt"/>
              </a:rPr>
              <a:t>2013</a:t>
            </a:r>
            <a:endParaRPr lang="en-US" sz="1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423894" y="660400"/>
            <a:ext cx="6310406" cy="1076452"/>
          </a:xfrm>
          <a:prstGeom prst="rect">
            <a:avLst/>
          </a:prstGeom>
        </p:spPr>
        <p:txBody>
          <a:bodyPr vert="horz" anchor="ctr" anchorCtr="0">
            <a:normAutofit fontScale="97500"/>
          </a:bodyPr>
          <a:lstStyle/>
          <a:p>
            <a:pPr lvl="0" algn="ctr" defTabSz="914400">
              <a:spcBef>
                <a:spcPct val="0"/>
              </a:spcBef>
              <a:defRPr/>
            </a:pPr>
            <a:r>
              <a:rPr kumimoji="0" lang="en-US" sz="2256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Top AMD </a:t>
            </a:r>
            <a:r>
              <a:rPr kumimoji="0" lang="en-US" sz="2256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Portals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en-US" sz="1600" dirty="0" smtClean="0"/>
              <a:t>September 2013- August 2014</a:t>
            </a:r>
            <a:endParaRPr kumimoji="0" lang="en-US" sz="1641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863852"/>
            <a:ext cx="7121188" cy="4549648"/>
          </a:xfrm>
          <a:prstGeom prst="rect">
            <a:avLst/>
          </a:prstGeom>
          <a:ln>
            <a:solidFill>
              <a:schemeClr val="tx1">
                <a:alpha val="95000"/>
              </a:schemeClr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4990" y="1447800"/>
            <a:ext cx="1813910" cy="3641774"/>
          </a:xfrm>
          <a:prstGeom prst="rect">
            <a:avLst/>
          </a:prstGeom>
          <a:ln>
            <a:solidFill>
              <a:schemeClr val="tx1">
                <a:alpha val="9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423894" y="660400"/>
            <a:ext cx="6310406" cy="1076452"/>
          </a:xfrm>
          <a:prstGeom prst="rect">
            <a:avLst/>
          </a:prstGeom>
        </p:spPr>
        <p:txBody>
          <a:bodyPr vert="horz" anchor="ctr" anchorCtr="0">
            <a:normAutofit fontScale="97500"/>
          </a:bodyPr>
          <a:lstStyle/>
          <a:p>
            <a:pPr lvl="0" algn="ctr" defTabSz="914400">
              <a:spcBef>
                <a:spcPct val="0"/>
              </a:spcBef>
              <a:defRPr/>
            </a:pPr>
            <a:r>
              <a:rPr kumimoji="0" lang="en-US" sz="2256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Top AMD </a:t>
            </a:r>
            <a:r>
              <a:rPr lang="en-US" sz="2256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DIFs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en-US" sz="1600" dirty="0" smtClean="0"/>
              <a:t>September 2013- August 2014</a:t>
            </a:r>
            <a:endParaRPr kumimoji="0" lang="en-US" sz="1641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100" y="2241549"/>
            <a:ext cx="6140450" cy="4099303"/>
          </a:xfrm>
          <a:prstGeom prst="rect">
            <a:avLst/>
          </a:prstGeom>
          <a:ln>
            <a:solidFill>
              <a:schemeClr val="tx1">
                <a:alpha val="95000"/>
              </a:schemeClr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0750" y="2009204"/>
            <a:ext cx="2584450" cy="2594546"/>
          </a:xfrm>
          <a:prstGeom prst="rect">
            <a:avLst/>
          </a:prstGeom>
          <a:ln>
            <a:solidFill>
              <a:schemeClr val="tx1">
                <a:alpha val="9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4900" y="2743200"/>
            <a:ext cx="6997700" cy="106984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  <a:latin typeface="+mj-lt"/>
              </a:rPr>
              <a:t>AMD Portal Update</a:t>
            </a:r>
            <a:endParaRPr lang="en-US" sz="2667" dirty="0">
              <a:solidFill>
                <a:schemeClr val="tx2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511" y="1397000"/>
            <a:ext cx="8662189" cy="4724192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17750" y="668055"/>
            <a:ext cx="5854700" cy="518087"/>
          </a:xfrm>
        </p:spPr>
        <p:txBody>
          <a:bodyPr>
            <a:normAutofit/>
          </a:bodyPr>
          <a:lstStyle/>
          <a:p>
            <a:r>
              <a:rPr lang="en-US" sz="2200" dirty="0" smtClean="0"/>
              <a:t>AMD Portal Update: Still Beta?</a:t>
            </a:r>
            <a:endParaRPr lang="en-US" sz="2200" dirty="0"/>
          </a:p>
        </p:txBody>
      </p:sp>
      <p:sp>
        <p:nvSpPr>
          <p:cNvPr id="4" name="Rectangle 3"/>
          <p:cNvSpPr/>
          <p:nvPr/>
        </p:nvSpPr>
        <p:spPr>
          <a:xfrm>
            <a:off x="558800" y="6364069"/>
            <a:ext cx="8255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 smtClean="0">
                <a:solidFill>
                  <a:srgbClr val="464653"/>
                </a:solidFill>
                <a:hlinkClick r:id="rId4"/>
              </a:rPr>
              <a:t>http://gcmd.gsfc.nasa.gov/KeywordSearch/</a:t>
            </a:r>
            <a:r>
              <a:rPr lang="en-US" u="sng" dirty="0" smtClean="0">
                <a:solidFill>
                  <a:srgbClr val="464653"/>
                </a:solidFill>
                <a:hlinkClick r:id="rId4"/>
                <a:hlinkMouseOver r:id="rId4"/>
              </a:rPr>
              <a:t>Home.do</a:t>
            </a:r>
            <a:r>
              <a:rPr lang="en-US" u="sng" dirty="0" smtClean="0">
                <a:solidFill>
                  <a:srgbClr val="464653"/>
                </a:solidFill>
                <a:hlinkClick r:id="rId4"/>
              </a:rPr>
              <a:t>?Portal=amd-beta&amp;MetadataType=0</a:t>
            </a:r>
            <a:endParaRPr lang="en-US" dirty="0">
              <a:solidFill>
                <a:srgbClr val="46465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7850" y="609542"/>
            <a:ext cx="5854700" cy="518087"/>
          </a:xfrm>
        </p:spPr>
        <p:txBody>
          <a:bodyPr>
            <a:normAutofit/>
          </a:bodyPr>
          <a:lstStyle/>
          <a:p>
            <a:r>
              <a:rPr lang="en-US" sz="2200" dirty="0" smtClean="0"/>
              <a:t>AMD Portal Update: New Search Page</a:t>
            </a:r>
            <a:endParaRPr lang="en-US" sz="2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100" y="1350727"/>
            <a:ext cx="7493000" cy="5141959"/>
          </a:xfrm>
          <a:prstGeom prst="rect">
            <a:avLst/>
          </a:prstGeom>
          <a:ln>
            <a:solidFill>
              <a:schemeClr val="tx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3550" y="609542"/>
            <a:ext cx="5854700" cy="518087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>AMD Portal Update: </a:t>
            </a:r>
            <a:r>
              <a:rPr lang="en-US" sz="2400" dirty="0" err="1" smtClean="0"/>
              <a:t>docBUILDER</a:t>
            </a:r>
            <a:r>
              <a:rPr lang="en-US" sz="2400" dirty="0" smtClean="0"/>
              <a:t> Page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354" y="1358900"/>
            <a:ext cx="7879946" cy="5391542"/>
          </a:xfrm>
          <a:prstGeom prst="rect">
            <a:avLst/>
          </a:prstGeom>
          <a:ln>
            <a:solidFill>
              <a:schemeClr val="tx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0900" y="2806700"/>
            <a:ext cx="4787900" cy="9652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  <a:latin typeface="+mj-lt"/>
              </a:rPr>
              <a:t>AMD Portal Statistics</a:t>
            </a:r>
            <a:endParaRPr lang="en-US" sz="2667" dirty="0">
              <a:solidFill>
                <a:schemeClr val="tx2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5350" y="868585"/>
            <a:ext cx="5854700" cy="518087"/>
          </a:xfrm>
        </p:spPr>
        <p:txBody>
          <a:bodyPr>
            <a:normAutofit/>
          </a:bodyPr>
          <a:lstStyle/>
          <a:p>
            <a:r>
              <a:rPr lang="en-US" sz="2200" dirty="0" smtClean="0"/>
              <a:t>AMD Portal Update: Next Steps</a:t>
            </a:r>
            <a:endParaRPr lang="en-US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812800" y="2273300"/>
            <a:ext cx="7683500" cy="230832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dirty="0" smtClean="0">
              <a:solidFill>
                <a:schemeClr val="tx2"/>
              </a:solidFill>
              <a:latin typeface="+mj-lt"/>
            </a:endParaRPr>
          </a:p>
          <a:p>
            <a:r>
              <a:rPr lang="en-US" dirty="0" smtClean="0">
                <a:solidFill>
                  <a:schemeClr val="tx2"/>
                </a:solidFill>
                <a:latin typeface="+mj-lt"/>
              </a:rPr>
              <a:t>- Beta site is still running parallel to existing AMD site.</a:t>
            </a:r>
          </a:p>
          <a:p>
            <a:endParaRPr lang="en-US" dirty="0" smtClean="0">
              <a:solidFill>
                <a:schemeClr val="tx2"/>
              </a:solidFill>
              <a:latin typeface="+mj-lt"/>
            </a:endParaRPr>
          </a:p>
          <a:p>
            <a:r>
              <a:rPr lang="en-US" dirty="0" smtClean="0">
                <a:solidFill>
                  <a:schemeClr val="tx2"/>
                </a:solidFill>
                <a:latin typeface="+mj-lt"/>
              </a:rPr>
              <a:t>- Any outstanding issues with new site that need to be addressed?</a:t>
            </a:r>
          </a:p>
          <a:p>
            <a:endParaRPr lang="en-US" dirty="0" smtClean="0">
              <a:solidFill>
                <a:schemeClr val="tx2"/>
              </a:solidFill>
              <a:latin typeface="+mj-lt"/>
            </a:endParaRPr>
          </a:p>
          <a:p>
            <a:r>
              <a:rPr lang="en-US" dirty="0" smtClean="0">
                <a:solidFill>
                  <a:schemeClr val="tx2"/>
                </a:solidFill>
                <a:latin typeface="+mj-lt"/>
              </a:rPr>
              <a:t>- If all issues are resolved, we can schedule replacement of existing site with updated site.</a:t>
            </a:r>
          </a:p>
          <a:p>
            <a:endParaRPr lang="en-US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6712" y="2794000"/>
            <a:ext cx="6114887" cy="106984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  <a:latin typeface="+mj-lt"/>
              </a:rPr>
              <a:t>Methods for Submitting Metadata to AMD: Old and New</a:t>
            </a:r>
            <a:endParaRPr lang="en-US" sz="2667" dirty="0">
              <a:solidFill>
                <a:schemeClr val="tx2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0321" y="939800"/>
            <a:ext cx="6583486" cy="362560"/>
          </a:xfrm>
        </p:spPr>
        <p:txBody>
          <a:bodyPr>
            <a:noAutofit/>
          </a:bodyPr>
          <a:lstStyle/>
          <a:p>
            <a:r>
              <a:rPr lang="en-US" sz="2200" dirty="0" smtClean="0"/>
              <a:t>Different Methods for Metadata Submissions</a:t>
            </a: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800100" y="1750012"/>
            <a:ext cx="7747000" cy="424731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dirty="0" smtClean="0">
                <a:solidFill>
                  <a:schemeClr val="tx2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2"/>
                </a:solidFill>
                <a:latin typeface="+mj-lt"/>
              </a:rPr>
              <a:t>docBUILDER</a:t>
            </a:r>
            <a:r>
              <a:rPr lang="en-US" dirty="0" smtClean="0">
                <a:solidFill>
                  <a:schemeClr val="tx2"/>
                </a:solidFill>
                <a:latin typeface="+mj-lt"/>
              </a:rPr>
              <a:t> (one DIF at a time)</a:t>
            </a:r>
          </a:p>
          <a:p>
            <a:pPr>
              <a:buFontTx/>
              <a:buChar char="-"/>
            </a:pPr>
            <a:endParaRPr lang="en-US" dirty="0" smtClean="0">
              <a:solidFill>
                <a:schemeClr val="tx2"/>
              </a:solidFill>
              <a:latin typeface="+mj-lt"/>
            </a:endParaRPr>
          </a:p>
          <a:p>
            <a:pPr>
              <a:buFontTx/>
              <a:buChar char="-"/>
            </a:pPr>
            <a:r>
              <a:rPr lang="en-US" dirty="0" smtClean="0">
                <a:solidFill>
                  <a:schemeClr val="tx2"/>
                </a:solidFill>
                <a:latin typeface="+mj-lt"/>
              </a:rPr>
              <a:t> FTP site (metadata records made available via secure site for GCMD to access)*</a:t>
            </a:r>
          </a:p>
          <a:p>
            <a:pPr>
              <a:buFontTx/>
              <a:buChar char="-"/>
            </a:pPr>
            <a:endParaRPr lang="en-US" dirty="0" smtClean="0">
              <a:solidFill>
                <a:schemeClr val="tx2"/>
              </a:solidFill>
              <a:latin typeface="+mj-lt"/>
            </a:endParaRPr>
          </a:p>
          <a:p>
            <a:pPr>
              <a:buFontTx/>
              <a:buChar char="-"/>
            </a:pPr>
            <a:r>
              <a:rPr lang="en-US" dirty="0" smtClean="0">
                <a:solidFill>
                  <a:schemeClr val="tx2"/>
                </a:solidFill>
                <a:latin typeface="+mj-lt"/>
              </a:rPr>
              <a:t> Harvest via OAI-PMH (metadata records made available to GCMD to access via harvesting protocol)*</a:t>
            </a:r>
          </a:p>
          <a:p>
            <a:pPr>
              <a:buFontTx/>
              <a:buChar char="-"/>
            </a:pPr>
            <a:endParaRPr lang="en-US" dirty="0" smtClean="0">
              <a:solidFill>
                <a:schemeClr val="tx2"/>
              </a:solidFill>
              <a:latin typeface="+mj-lt"/>
            </a:endParaRPr>
          </a:p>
          <a:p>
            <a:pPr>
              <a:buFontTx/>
              <a:buChar char="-"/>
            </a:pPr>
            <a:r>
              <a:rPr lang="en-US" dirty="0" smtClean="0">
                <a:solidFill>
                  <a:schemeClr val="tx2"/>
                </a:solidFill>
                <a:latin typeface="+mj-lt"/>
              </a:rPr>
              <a:t> Bulk </a:t>
            </a:r>
            <a:r>
              <a:rPr lang="en-US" dirty="0" err="1" smtClean="0">
                <a:solidFill>
                  <a:schemeClr val="tx2"/>
                </a:solidFill>
                <a:latin typeface="+mj-lt"/>
              </a:rPr>
              <a:t>Uploader</a:t>
            </a:r>
            <a:r>
              <a:rPr lang="en-US" dirty="0" smtClean="0">
                <a:solidFill>
                  <a:schemeClr val="tx2"/>
                </a:solidFill>
                <a:latin typeface="+mj-lt"/>
              </a:rPr>
              <a:t> (validate and/or submit multiple metadata records in DIF format directly to GCMD)*</a:t>
            </a:r>
          </a:p>
          <a:p>
            <a:pPr>
              <a:buFontTx/>
              <a:buChar char="-"/>
            </a:pPr>
            <a:endParaRPr lang="en-US" dirty="0" smtClean="0">
              <a:solidFill>
                <a:schemeClr val="tx2"/>
              </a:solidFill>
              <a:latin typeface="+mj-lt"/>
            </a:endParaRPr>
          </a:p>
          <a:p>
            <a:pPr>
              <a:buFontTx/>
              <a:buChar char="-"/>
            </a:pPr>
            <a:r>
              <a:rPr lang="en-US" dirty="0" smtClean="0">
                <a:solidFill>
                  <a:schemeClr val="tx2"/>
                </a:solidFill>
                <a:latin typeface="+mj-lt"/>
              </a:rPr>
              <a:t> ISO records (metadata records in ISO format may be submitted via FTP site or OAI-PMH harvest; GCMD will translate to DIF format)* </a:t>
            </a:r>
          </a:p>
          <a:p>
            <a:pPr>
              <a:buFontTx/>
              <a:buChar char="-"/>
            </a:pPr>
            <a:endParaRPr lang="en-US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10321" y="6296242"/>
            <a:ext cx="5690579" cy="460158"/>
          </a:xfrm>
          <a:prstGeom prst="rect">
            <a:avLst/>
          </a:prstGeom>
        </p:spPr>
        <p:txBody>
          <a:bodyPr vert="horz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*Contact Alicia Aleman 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alicia.m.aleman@nasa.gov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8016" y="990600"/>
            <a:ext cx="7265379" cy="362560"/>
          </a:xfrm>
        </p:spPr>
        <p:txBody>
          <a:bodyPr>
            <a:noAutofit/>
          </a:bodyPr>
          <a:lstStyle/>
          <a:p>
            <a:r>
              <a:rPr lang="en-US" sz="2200" dirty="0" smtClean="0"/>
              <a:t>Submitting </a:t>
            </a:r>
            <a:r>
              <a:rPr lang="en-US" sz="2200" dirty="0" err="1" smtClean="0"/>
              <a:t>DIFs</a:t>
            </a:r>
            <a:r>
              <a:rPr lang="en-US" sz="2200" dirty="0" smtClean="0"/>
              <a:t> via Harvesting Protocol (OAI-PMH)</a:t>
            </a: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2156412"/>
            <a:ext cx="8343900" cy="313932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+mj-lt"/>
              </a:rPr>
              <a:t>Send the following information via email to: </a:t>
            </a:r>
            <a:r>
              <a:rPr lang="en-US" dirty="0" err="1" smtClean="0">
                <a:solidFill>
                  <a:schemeClr val="tx2"/>
                </a:solidFill>
                <a:latin typeface="+mj-lt"/>
              </a:rPr>
              <a:t>alicia.m.aleman@nasa.gov</a:t>
            </a:r>
            <a:endParaRPr lang="en-US" dirty="0" smtClean="0">
              <a:solidFill>
                <a:schemeClr val="tx2"/>
              </a:solidFill>
              <a:latin typeface="+mj-lt"/>
            </a:endParaRPr>
          </a:p>
          <a:p>
            <a:pPr>
              <a:buFontTx/>
              <a:buChar char="-"/>
            </a:pPr>
            <a:endParaRPr lang="en-US" dirty="0" smtClean="0">
              <a:solidFill>
                <a:schemeClr val="tx2"/>
              </a:solidFill>
              <a:latin typeface="+mj-lt"/>
            </a:endParaRPr>
          </a:p>
          <a:p>
            <a:pPr>
              <a:buFontTx/>
              <a:buChar char="-"/>
            </a:pPr>
            <a:r>
              <a:rPr lang="en-US" dirty="0" smtClean="0">
                <a:solidFill>
                  <a:schemeClr val="tx2"/>
                </a:solidFill>
                <a:latin typeface="+mj-lt"/>
              </a:rPr>
              <a:t> Repository name</a:t>
            </a:r>
          </a:p>
          <a:p>
            <a:pPr>
              <a:buFontTx/>
              <a:buChar char="-"/>
            </a:pPr>
            <a:endParaRPr lang="en-US" dirty="0" smtClean="0">
              <a:solidFill>
                <a:schemeClr val="tx2"/>
              </a:solidFill>
              <a:latin typeface="+mj-lt"/>
            </a:endParaRPr>
          </a:p>
          <a:p>
            <a:pPr>
              <a:buFontTx/>
              <a:buChar char="-"/>
            </a:pPr>
            <a:r>
              <a:rPr lang="en-US" dirty="0" smtClean="0">
                <a:solidFill>
                  <a:schemeClr val="tx2"/>
                </a:solidFill>
                <a:latin typeface="+mj-lt"/>
              </a:rPr>
              <a:t> Repository base URL (i.e. </a:t>
            </a:r>
            <a:r>
              <a:rPr lang="en-US" u="sng" dirty="0" smtClean="0">
                <a:solidFill>
                  <a:schemeClr val="tx2"/>
                </a:solidFill>
                <a:latin typeface="+mj-lt"/>
              </a:rPr>
              <a:t>http://mercury.ornl.gov/oai/provider)</a:t>
            </a:r>
            <a:endParaRPr lang="en-US" dirty="0" smtClean="0">
              <a:solidFill>
                <a:schemeClr val="tx2"/>
              </a:solidFill>
              <a:latin typeface="+mj-lt"/>
            </a:endParaRPr>
          </a:p>
          <a:p>
            <a:pPr>
              <a:buFontTx/>
              <a:buChar char="-"/>
            </a:pPr>
            <a:endParaRPr lang="en-US" dirty="0" smtClean="0">
              <a:solidFill>
                <a:schemeClr val="tx2"/>
              </a:solidFill>
              <a:latin typeface="+mj-lt"/>
            </a:endParaRPr>
          </a:p>
          <a:p>
            <a:pPr>
              <a:buFontTx/>
              <a:buChar char="-"/>
            </a:pPr>
            <a:r>
              <a:rPr lang="en-US" dirty="0" smtClean="0">
                <a:solidFill>
                  <a:schemeClr val="tx2"/>
                </a:solidFill>
                <a:latin typeface="+mj-lt"/>
              </a:rPr>
              <a:t> Metadata format being harvested (i.e. </a:t>
            </a:r>
            <a:r>
              <a:rPr lang="en-US" dirty="0" err="1" smtClean="0">
                <a:solidFill>
                  <a:schemeClr val="tx2"/>
                </a:solidFill>
                <a:latin typeface="+mj-lt"/>
              </a:rPr>
              <a:t>oai_dif</a:t>
            </a:r>
            <a:r>
              <a:rPr lang="en-US" dirty="0" smtClean="0">
                <a:solidFill>
                  <a:schemeClr val="tx2"/>
                </a:solidFill>
                <a:latin typeface="+mj-lt"/>
              </a:rPr>
              <a:t>)</a:t>
            </a:r>
          </a:p>
          <a:p>
            <a:pPr>
              <a:buFontTx/>
              <a:buChar char="-"/>
            </a:pPr>
            <a:endParaRPr lang="en-US" dirty="0" smtClean="0">
              <a:solidFill>
                <a:schemeClr val="tx2"/>
              </a:solidFill>
              <a:latin typeface="+mj-lt"/>
            </a:endParaRPr>
          </a:p>
          <a:p>
            <a:pPr>
              <a:buFontTx/>
              <a:buChar char="-"/>
            </a:pPr>
            <a:r>
              <a:rPr lang="en-US" dirty="0" smtClean="0">
                <a:solidFill>
                  <a:schemeClr val="tx2"/>
                </a:solidFill>
                <a:latin typeface="+mj-lt"/>
              </a:rPr>
              <a:t># </a:t>
            </a:r>
            <a:r>
              <a:rPr lang="en-US" dirty="0" err="1" smtClean="0">
                <a:solidFill>
                  <a:schemeClr val="tx2"/>
                </a:solidFill>
                <a:latin typeface="+mj-lt"/>
              </a:rPr>
              <a:t>DIFs</a:t>
            </a:r>
            <a:r>
              <a:rPr lang="en-US" dirty="0" smtClean="0">
                <a:solidFill>
                  <a:schemeClr val="tx2"/>
                </a:solidFill>
                <a:latin typeface="+mj-lt"/>
              </a:rPr>
              <a:t> </a:t>
            </a:r>
          </a:p>
          <a:p>
            <a:pPr>
              <a:buFontTx/>
              <a:buChar char="-"/>
            </a:pPr>
            <a:endParaRPr lang="en-US" dirty="0" smtClean="0">
              <a:solidFill>
                <a:schemeClr val="tx2"/>
              </a:solidFill>
              <a:latin typeface="+mj-lt"/>
            </a:endParaRPr>
          </a:p>
          <a:p>
            <a:pPr>
              <a:buFontTx/>
              <a:buChar char="-"/>
            </a:pPr>
            <a:r>
              <a:rPr lang="en-US" dirty="0" smtClean="0">
                <a:solidFill>
                  <a:schemeClr val="tx2"/>
                </a:solidFill>
                <a:latin typeface="+mj-lt"/>
              </a:rPr>
              <a:t> Frequency of harvests</a:t>
            </a:r>
            <a:endParaRPr lang="en-US" dirty="0">
              <a:solidFill>
                <a:schemeClr val="tx2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4914" y="990600"/>
            <a:ext cx="6583486" cy="362560"/>
          </a:xfrm>
        </p:spPr>
        <p:txBody>
          <a:bodyPr>
            <a:noAutofit/>
          </a:bodyPr>
          <a:lstStyle/>
          <a:p>
            <a:r>
              <a:rPr lang="en-US" sz="2200" dirty="0" smtClean="0"/>
              <a:t>Submitting </a:t>
            </a:r>
            <a:r>
              <a:rPr lang="en-US" sz="2200" dirty="0" err="1" smtClean="0"/>
              <a:t>DIFs</a:t>
            </a:r>
            <a:r>
              <a:rPr lang="en-US" sz="2200" dirty="0" smtClean="0"/>
              <a:t> via Bulk </a:t>
            </a:r>
            <a:r>
              <a:rPr lang="en-US" sz="2200" dirty="0" err="1" smtClean="0"/>
              <a:t>Uploader</a:t>
            </a: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274056" y="2139472"/>
            <a:ext cx="4196344" cy="313932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dirty="0" smtClean="0">
                <a:solidFill>
                  <a:schemeClr val="tx2"/>
                </a:solidFill>
                <a:latin typeface="+mj-lt"/>
              </a:rPr>
              <a:t> Upload multiple DIF records to the GCMD metadata queue</a:t>
            </a:r>
          </a:p>
          <a:p>
            <a:pPr>
              <a:buFontTx/>
              <a:buChar char="-"/>
            </a:pPr>
            <a:endParaRPr lang="en-US" dirty="0" smtClean="0">
              <a:solidFill>
                <a:schemeClr val="tx2"/>
              </a:solidFill>
              <a:latin typeface="+mj-lt"/>
            </a:endParaRPr>
          </a:p>
          <a:p>
            <a:pPr>
              <a:buFontTx/>
              <a:buChar char="-"/>
            </a:pPr>
            <a:r>
              <a:rPr lang="en-US" dirty="0" smtClean="0">
                <a:solidFill>
                  <a:schemeClr val="tx2"/>
                </a:solidFill>
                <a:latin typeface="+mj-lt"/>
              </a:rPr>
              <a:t> Validate records (links and syntax) and send an email to the provider with validation results</a:t>
            </a:r>
          </a:p>
          <a:p>
            <a:pPr>
              <a:buFontTx/>
              <a:buChar char="-"/>
            </a:pPr>
            <a:endParaRPr lang="en-US" dirty="0" smtClean="0">
              <a:solidFill>
                <a:schemeClr val="tx2"/>
              </a:solidFill>
              <a:latin typeface="+mj-lt"/>
            </a:endParaRPr>
          </a:p>
          <a:p>
            <a:pPr>
              <a:buFontTx/>
              <a:buChar char="-"/>
            </a:pPr>
            <a:r>
              <a:rPr lang="en-US" dirty="0" smtClean="0">
                <a:solidFill>
                  <a:schemeClr val="tx2"/>
                </a:solidFill>
                <a:latin typeface="+mj-lt"/>
              </a:rPr>
              <a:t>NASA EOSDIS/URS authentication required for access: </a:t>
            </a:r>
          </a:p>
          <a:p>
            <a:r>
              <a:rPr lang="en-US" dirty="0" smtClean="0">
                <a:solidFill>
                  <a:schemeClr val="tx2"/>
                </a:solidFill>
                <a:latin typeface="+mj-lt"/>
              </a:rPr>
              <a:t>https://</a:t>
            </a:r>
            <a:r>
              <a:rPr lang="en-US" dirty="0" err="1" smtClean="0">
                <a:solidFill>
                  <a:schemeClr val="tx2"/>
                </a:solidFill>
                <a:latin typeface="+mj-lt"/>
              </a:rPr>
              <a:t>urs.eosdis.nasa.gov</a:t>
            </a:r>
            <a:r>
              <a:rPr lang="en-US" dirty="0" smtClean="0">
                <a:solidFill>
                  <a:schemeClr val="tx2"/>
                </a:solidFill>
                <a:latin typeface="+mj-lt"/>
              </a:rPr>
              <a:t>/ </a:t>
            </a:r>
          </a:p>
          <a:p>
            <a:pPr>
              <a:buFontTx/>
              <a:buChar char="-"/>
            </a:pPr>
            <a:endParaRPr lang="en-US" dirty="0">
              <a:solidFill>
                <a:schemeClr val="tx2"/>
              </a:solidFill>
              <a:latin typeface="+mj-lt"/>
            </a:endParaRPr>
          </a:p>
        </p:txBody>
      </p:sp>
      <p:pic>
        <p:nvPicPr>
          <p:cNvPr id="5" name="Picture 2" descr="C:\Users\tstevens\Desktop\pics\gcmd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68027" y="2495073"/>
            <a:ext cx="3983873" cy="2407128"/>
          </a:xfrm>
          <a:prstGeom prst="rect">
            <a:avLst/>
          </a:prstGeom>
          <a:noFill/>
          <a:ln>
            <a:solidFill>
              <a:schemeClr val="tx2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1536699" y="5897601"/>
            <a:ext cx="6464301" cy="646331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  <a:latin typeface="+mj-lt"/>
              </a:rPr>
              <a:t>AMD data providers who want to use the new tool </a:t>
            </a:r>
          </a:p>
          <a:p>
            <a:pPr algn="ctr"/>
            <a:r>
              <a:rPr lang="en-US" dirty="0" smtClean="0">
                <a:solidFill>
                  <a:schemeClr val="tx2"/>
                </a:solidFill>
                <a:latin typeface="+mj-lt"/>
              </a:rPr>
              <a:t>should send an email to </a:t>
            </a:r>
            <a:r>
              <a:rPr lang="en-US" dirty="0" err="1" smtClean="0">
                <a:solidFill>
                  <a:schemeClr val="tx2"/>
                </a:solidFill>
                <a:latin typeface="+mj-lt"/>
              </a:rPr>
              <a:t>alicia.m.aleman@nasa.gov</a:t>
            </a:r>
            <a:endParaRPr lang="en-US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130800" y="1936272"/>
            <a:ext cx="3517900" cy="533400"/>
          </a:xfrm>
          <a:prstGeom prst="rect">
            <a:avLst/>
          </a:prstGeom>
        </p:spPr>
        <p:txBody>
          <a:bodyPr vert="horz" anchor="ctr" anchorCtr="0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Online Interface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4914" y="901700"/>
            <a:ext cx="6583486" cy="362560"/>
          </a:xfrm>
        </p:spPr>
        <p:txBody>
          <a:bodyPr>
            <a:noAutofit/>
          </a:bodyPr>
          <a:lstStyle/>
          <a:p>
            <a:r>
              <a:rPr lang="en-US" sz="2200" dirty="0" smtClean="0"/>
              <a:t>Submitting </a:t>
            </a:r>
            <a:r>
              <a:rPr lang="en-US" sz="2200" dirty="0" err="1" smtClean="0"/>
              <a:t>DIFs</a:t>
            </a:r>
            <a:r>
              <a:rPr lang="en-US" sz="2200" dirty="0" smtClean="0"/>
              <a:t> via Bulk </a:t>
            </a:r>
            <a:r>
              <a:rPr lang="en-US" sz="2200" dirty="0" err="1" smtClean="0"/>
              <a:t>Uploader</a:t>
            </a:r>
            <a:endParaRPr lang="en-US" sz="2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7001" y="1910051"/>
            <a:ext cx="5156200" cy="4668549"/>
          </a:xfrm>
          <a:prstGeom prst="rect">
            <a:avLst/>
          </a:prstGeom>
          <a:ln>
            <a:solidFill>
              <a:schemeClr val="tx1">
                <a:alpha val="95000"/>
              </a:schemeClr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600" y="1625600"/>
            <a:ext cx="3721100" cy="2094242"/>
          </a:xfrm>
          <a:prstGeom prst="rect">
            <a:avLst/>
          </a:prstGeom>
          <a:ln>
            <a:solidFill>
              <a:schemeClr val="tx1">
                <a:alpha val="9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955896" y="2413000"/>
            <a:ext cx="7146704" cy="14773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dirty="0" smtClean="0">
              <a:solidFill>
                <a:schemeClr val="tx2"/>
              </a:solidFill>
              <a:latin typeface="+mj-lt"/>
            </a:endParaRPr>
          </a:p>
          <a:p>
            <a:pPr algn="ctr"/>
            <a:r>
              <a:rPr lang="en-US" dirty="0" smtClean="0">
                <a:solidFill>
                  <a:schemeClr val="tx2"/>
                </a:solidFill>
                <a:latin typeface="+mj-lt"/>
              </a:rPr>
              <a:t>When authoring DIF records outside of the </a:t>
            </a:r>
          </a:p>
          <a:p>
            <a:pPr algn="ctr"/>
            <a:r>
              <a:rPr lang="en-US" dirty="0" smtClean="0">
                <a:solidFill>
                  <a:schemeClr val="tx2"/>
                </a:solidFill>
                <a:latin typeface="+mj-lt"/>
              </a:rPr>
              <a:t>GCMD/AMD (</a:t>
            </a:r>
            <a:r>
              <a:rPr lang="en-US" dirty="0" err="1" smtClean="0">
                <a:solidFill>
                  <a:schemeClr val="tx2"/>
                </a:solidFill>
                <a:latin typeface="+mj-lt"/>
              </a:rPr>
              <a:t>docBUILDER</a:t>
            </a:r>
            <a:r>
              <a:rPr lang="en-US" dirty="0" smtClean="0">
                <a:solidFill>
                  <a:schemeClr val="tx2"/>
                </a:solidFill>
                <a:latin typeface="+mj-lt"/>
              </a:rPr>
              <a:t>), please make sure to use the current DIF schema and Keyword sets.</a:t>
            </a:r>
          </a:p>
          <a:p>
            <a:pPr algn="ctr"/>
            <a:endParaRPr lang="en-US" dirty="0" smtClean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290514" y="1171880"/>
            <a:ext cx="6583486" cy="362560"/>
          </a:xfrm>
        </p:spPr>
        <p:txBody>
          <a:bodyPr>
            <a:noAutofit/>
          </a:bodyPr>
          <a:lstStyle/>
          <a:p>
            <a:pPr algn="ctr"/>
            <a:r>
              <a:rPr lang="en-US" sz="2200" dirty="0" smtClean="0"/>
              <a:t>Very Important!</a:t>
            </a:r>
            <a:endParaRPr lang="en-US" sz="2200" dirty="0"/>
          </a:p>
        </p:txBody>
      </p:sp>
      <p:sp>
        <p:nvSpPr>
          <p:cNvPr id="12" name="Rectangle 11"/>
          <p:cNvSpPr/>
          <p:nvPr/>
        </p:nvSpPr>
        <p:spPr>
          <a:xfrm>
            <a:off x="739757" y="4621768"/>
            <a:ext cx="77508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+mj-lt"/>
              </a:rPr>
              <a:t>XML DIF Schema: </a:t>
            </a:r>
            <a:r>
              <a:rPr lang="en-US" dirty="0" smtClean="0">
                <a:latin typeface="+mj-lt"/>
                <a:hlinkClick r:id="rId2"/>
                <a:hlinkMouseOver r:id="rId2"/>
              </a:rPr>
              <a:t>http://</a:t>
            </a:r>
            <a:r>
              <a:rPr lang="en-US" dirty="0" err="1" smtClean="0">
                <a:latin typeface="+mj-lt"/>
                <a:hlinkClick r:id="rId2"/>
                <a:hlinkMouseOver r:id="rId2"/>
              </a:rPr>
              <a:t>gcmd.nasa.gov/add/difguide/index.html</a:t>
            </a:r>
            <a:endParaRPr lang="en-US" dirty="0"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09796" y="5194300"/>
            <a:ext cx="82638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+mj-lt"/>
              </a:rPr>
              <a:t>Download Keywords (CSV): </a:t>
            </a:r>
            <a:r>
              <a:rPr lang="en-US" dirty="0" smtClean="0">
                <a:latin typeface="+mj-lt"/>
                <a:hlinkClick r:id="rId3"/>
                <a:hlinkMouseOver r:id="rId3"/>
              </a:rPr>
              <a:t>http://</a:t>
            </a:r>
            <a:r>
              <a:rPr lang="en-US" dirty="0" err="1" smtClean="0">
                <a:latin typeface="+mj-lt"/>
                <a:hlinkClick r:id="rId3"/>
                <a:hlinkMouseOver r:id="rId3"/>
              </a:rPr>
              <a:t>gcmd.nasa.gov/learn/keywords.html</a:t>
            </a:r>
            <a:endParaRPr lang="en-US" dirty="0"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80262" y="5748298"/>
            <a:ext cx="68515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latin typeface="+mj-lt"/>
              </a:rPr>
              <a:t>Access Keywords via KMS (</a:t>
            </a:r>
            <a:r>
              <a:rPr lang="en-US" dirty="0" err="1" smtClean="0">
                <a:latin typeface="+mj-lt"/>
              </a:rPr>
              <a:t>RESTFul</a:t>
            </a:r>
            <a:r>
              <a:rPr lang="en-US" dirty="0" smtClean="0">
                <a:latin typeface="+mj-lt"/>
              </a:rPr>
              <a:t>; SKOS, RDF or OWL ):</a:t>
            </a:r>
          </a:p>
          <a:p>
            <a:pPr algn="ctr"/>
            <a:r>
              <a:rPr lang="en-US" dirty="0" smtClean="0">
                <a:latin typeface="+mj-lt"/>
              </a:rPr>
              <a:t> </a:t>
            </a:r>
            <a:r>
              <a:rPr lang="en-US" dirty="0" smtClean="0">
                <a:latin typeface="+mj-lt"/>
                <a:hlinkClick r:id="rId4"/>
                <a:hlinkMouseOver r:id="rId4"/>
              </a:rPr>
              <a:t>http://</a:t>
            </a:r>
            <a:r>
              <a:rPr lang="en-US" dirty="0" err="1" smtClean="0">
                <a:latin typeface="+mj-lt"/>
                <a:hlinkClick r:id="rId4"/>
                <a:hlinkMouseOver r:id="rId4"/>
              </a:rPr>
              <a:t>gcmd.gsfc.nasa.gov</a:t>
            </a:r>
            <a:r>
              <a:rPr lang="en-US" dirty="0" smtClean="0">
                <a:latin typeface="+mj-lt"/>
                <a:hlinkClick r:id="rId4"/>
                <a:hlinkMouseOver r:id="rId4"/>
              </a:rPr>
              <a:t>/Connect/ </a:t>
            </a:r>
            <a:endParaRPr lang="en-US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6713" y="2794000"/>
            <a:ext cx="5690902" cy="106984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  <a:latin typeface="+mj-lt"/>
              </a:rPr>
              <a:t>Software Updates</a:t>
            </a:r>
            <a:endParaRPr lang="en-US" sz="2667" dirty="0">
              <a:solidFill>
                <a:schemeClr val="tx2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79600" y="63627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029254" y="1838384"/>
            <a:ext cx="7240891" cy="329320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1600" dirty="0" smtClean="0">
                <a:solidFill>
                  <a:schemeClr val="tx2"/>
                </a:solidFill>
                <a:latin typeface="+mj-lt"/>
              </a:rPr>
              <a:t> MWS new default </a:t>
            </a:r>
            <a:r>
              <a:rPr lang="en-US" sz="1600" dirty="0" smtClean="0">
                <a:solidFill>
                  <a:schemeClr val="tx2"/>
                </a:solidFill>
                <a:latin typeface="+mj-lt"/>
              </a:rPr>
              <a:t>behavior: </a:t>
            </a:r>
            <a:r>
              <a:rPr lang="en-US" sz="1600" dirty="0" smtClean="0">
                <a:solidFill>
                  <a:schemeClr val="tx2"/>
                </a:solidFill>
                <a:latin typeface="+mj-lt"/>
              </a:rPr>
              <a:t>A fix to the Metadata Web System </a:t>
            </a:r>
            <a:r>
              <a:rPr lang="en-US" sz="1600" dirty="0" err="1" smtClean="0">
                <a:solidFill>
                  <a:schemeClr val="tx2"/>
                </a:solidFill>
                <a:latin typeface="+mj-lt"/>
              </a:rPr>
              <a:t>RESTFul</a:t>
            </a:r>
            <a:r>
              <a:rPr lang="en-US" sz="1600" dirty="0" smtClean="0">
                <a:solidFill>
                  <a:schemeClr val="tx2"/>
                </a:solidFill>
                <a:latin typeface="+mj-lt"/>
              </a:rPr>
              <a:t> API was implemented to return XML as the default format instead of plain text for a query’s output.</a:t>
            </a:r>
          </a:p>
          <a:p>
            <a:pPr>
              <a:buFontTx/>
              <a:buChar char="-"/>
            </a:pPr>
            <a:endParaRPr lang="en-US" sz="1600" dirty="0" smtClean="0">
              <a:solidFill>
                <a:schemeClr val="tx2"/>
              </a:solidFill>
              <a:latin typeface="+mj-lt"/>
            </a:endParaRPr>
          </a:p>
          <a:p>
            <a:pPr>
              <a:buFontTx/>
              <a:buChar char="-"/>
            </a:pPr>
            <a:r>
              <a:rPr lang="en-US" sz="1600" dirty="0" smtClean="0">
                <a:solidFill>
                  <a:schemeClr val="tx2"/>
                </a:solidFill>
                <a:latin typeface="+mj-lt"/>
              </a:rPr>
              <a:t> New Portals: Southern Ocean Observing System (SOOS); Swedish Antarctic Research Program</a:t>
            </a:r>
          </a:p>
          <a:p>
            <a:pPr lvl="8">
              <a:buFontTx/>
              <a:buChar char="-"/>
            </a:pPr>
            <a:endParaRPr lang="en-US" sz="1600" dirty="0" smtClean="0">
              <a:solidFill>
                <a:schemeClr val="tx2"/>
              </a:solidFill>
              <a:latin typeface="+mj-lt"/>
            </a:endParaRPr>
          </a:p>
          <a:p>
            <a:pPr>
              <a:buFontTx/>
              <a:buChar char="-"/>
            </a:pPr>
            <a:r>
              <a:rPr lang="en-US" sz="1600" dirty="0" smtClean="0">
                <a:solidFill>
                  <a:schemeClr val="tx2"/>
                </a:solidFill>
                <a:latin typeface="+mj-lt"/>
              </a:rPr>
              <a:t> Delete flag added to </a:t>
            </a:r>
            <a:r>
              <a:rPr lang="en-US" sz="1600" dirty="0" err="1" smtClean="0">
                <a:solidFill>
                  <a:schemeClr val="tx2"/>
                </a:solidFill>
                <a:latin typeface="+mj-lt"/>
              </a:rPr>
              <a:t>md_entry</a:t>
            </a:r>
            <a:r>
              <a:rPr lang="en-US" sz="1600" dirty="0" smtClean="0">
                <a:solidFill>
                  <a:schemeClr val="tx2"/>
                </a:solidFill>
                <a:latin typeface="+mj-lt"/>
              </a:rPr>
              <a:t> and </a:t>
            </a:r>
            <a:r>
              <a:rPr lang="en-US" sz="1600" dirty="0" err="1" smtClean="0">
                <a:solidFill>
                  <a:schemeClr val="tx2"/>
                </a:solidFill>
                <a:latin typeface="+mj-lt"/>
              </a:rPr>
              <a:t>service_entry</a:t>
            </a:r>
            <a:r>
              <a:rPr lang="en-US" sz="1600" dirty="0" smtClean="0">
                <a:solidFill>
                  <a:schemeClr val="tx2"/>
                </a:solidFill>
                <a:latin typeface="+mj-lt"/>
              </a:rPr>
              <a:t>. This new feature allows DIF and SERF metadata records that have been deleted to be automatically ‘flagged’ and found via the Metadata Web Service (MWS) using the following query syntax: /</a:t>
            </a:r>
            <a:r>
              <a:rPr lang="en-US" sz="1600" dirty="0" err="1" smtClean="0">
                <a:solidFill>
                  <a:schemeClr val="tx2"/>
                </a:solidFill>
                <a:latin typeface="+mj-lt"/>
              </a:rPr>
              <a:t>mws</a:t>
            </a:r>
            <a:r>
              <a:rPr lang="en-US" sz="1600" dirty="0" smtClean="0">
                <a:solidFill>
                  <a:schemeClr val="tx2"/>
                </a:solidFill>
                <a:latin typeface="+mj-lt"/>
              </a:rPr>
              <a:t>/dif/&lt;</a:t>
            </a:r>
            <a:r>
              <a:rPr lang="en-US" sz="1600" dirty="0" err="1" smtClean="0">
                <a:solidFill>
                  <a:schemeClr val="tx2"/>
                </a:solidFill>
                <a:latin typeface="+mj-lt"/>
              </a:rPr>
              <a:t>entry_id</a:t>
            </a:r>
            <a:r>
              <a:rPr lang="en-US" sz="1600" dirty="0" smtClean="0">
                <a:solidFill>
                  <a:schemeClr val="tx2"/>
                </a:solidFill>
                <a:latin typeface="+mj-lt"/>
              </a:rPr>
              <a:t>&gt;?deleted=true or any query with 'deleted=true'. </a:t>
            </a:r>
          </a:p>
          <a:p>
            <a:endParaRPr lang="en-US" sz="1600" dirty="0" smtClean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89566" y="5854700"/>
            <a:ext cx="6737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  <a:hlinkClick r:id="rId2"/>
                <a:hlinkMouseOver r:id="rId2"/>
              </a:rPr>
              <a:t>http://</a:t>
            </a:r>
            <a:r>
              <a:rPr lang="en-US" dirty="0" err="1" smtClean="0">
                <a:latin typeface="+mj-lt"/>
                <a:hlinkClick r:id="rId2"/>
                <a:hlinkMouseOver r:id="rId2"/>
              </a:rPr>
              <a:t>gcmd.nasa.gov/learn/release_announcement.html</a:t>
            </a:r>
            <a:endParaRPr lang="en-US" dirty="0" smtClean="0">
              <a:latin typeface="+mj-lt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091522" y="834720"/>
            <a:ext cx="5884986" cy="362560"/>
          </a:xfrm>
        </p:spPr>
        <p:txBody>
          <a:bodyPr>
            <a:noAutofit/>
          </a:bodyPr>
          <a:lstStyle/>
          <a:p>
            <a:r>
              <a:rPr lang="en-US" sz="2200" dirty="0" smtClean="0"/>
              <a:t>GCMD Software Updates (May 2014)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6713" y="2794000"/>
            <a:ext cx="5690902" cy="106984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  <a:latin typeface="+mj-lt"/>
              </a:rPr>
              <a:t>SOOS Portal</a:t>
            </a:r>
            <a:endParaRPr lang="en-US" sz="2667" dirty="0">
              <a:solidFill>
                <a:schemeClr val="tx2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3450" y="731555"/>
            <a:ext cx="5854700" cy="518087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Antarctic Master Directory Portal</a:t>
            </a:r>
            <a:endParaRPr lang="en-US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1780213"/>
            <a:ext cx="4785334" cy="4115387"/>
          </a:xfrm>
          <a:prstGeom prst="rect">
            <a:avLst/>
          </a:prstGeom>
          <a:ln>
            <a:solidFill>
              <a:schemeClr val="tx2">
                <a:alpha val="90000"/>
              </a:schemeClr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5130800" y="1907213"/>
            <a:ext cx="3860800" cy="286232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+mj-lt"/>
              </a:rPr>
              <a:t>Total </a:t>
            </a:r>
            <a:r>
              <a:rPr lang="en-US" dirty="0" err="1" smtClean="0">
                <a:solidFill>
                  <a:schemeClr val="tx2"/>
                </a:solidFill>
                <a:latin typeface="+mj-lt"/>
              </a:rPr>
              <a:t>DIFs</a:t>
            </a:r>
            <a:r>
              <a:rPr lang="en-US" dirty="0" smtClean="0">
                <a:solidFill>
                  <a:schemeClr val="tx2"/>
                </a:solidFill>
                <a:latin typeface="+mj-lt"/>
              </a:rPr>
              <a:t>= 8829</a:t>
            </a:r>
          </a:p>
          <a:p>
            <a:endParaRPr lang="en-US" dirty="0" smtClean="0">
              <a:solidFill>
                <a:schemeClr val="tx2"/>
              </a:solidFill>
              <a:latin typeface="+mj-lt"/>
            </a:endParaRPr>
          </a:p>
          <a:p>
            <a:r>
              <a:rPr lang="en-US" dirty="0" smtClean="0">
                <a:solidFill>
                  <a:schemeClr val="tx2"/>
                </a:solidFill>
                <a:latin typeface="+mj-lt"/>
              </a:rPr>
              <a:t>New Records = 381</a:t>
            </a:r>
          </a:p>
          <a:p>
            <a:endParaRPr lang="en-US" dirty="0" smtClean="0">
              <a:solidFill>
                <a:schemeClr val="tx2"/>
              </a:solidFill>
              <a:latin typeface="+mj-lt"/>
            </a:endParaRPr>
          </a:p>
          <a:p>
            <a:r>
              <a:rPr lang="en-US" dirty="0" smtClean="0">
                <a:solidFill>
                  <a:schemeClr val="tx2"/>
                </a:solidFill>
                <a:latin typeface="+mj-lt"/>
              </a:rPr>
              <a:t>4.3% increase (September 2013)</a:t>
            </a:r>
          </a:p>
          <a:p>
            <a:endParaRPr lang="en-US" dirty="0" smtClean="0">
              <a:solidFill>
                <a:schemeClr val="tx2"/>
              </a:solidFill>
              <a:latin typeface="+mj-lt"/>
            </a:endParaRPr>
          </a:p>
          <a:p>
            <a:r>
              <a:rPr lang="en-US" dirty="0" smtClean="0">
                <a:solidFill>
                  <a:schemeClr val="tx2"/>
                </a:solidFill>
                <a:latin typeface="+mj-lt"/>
              </a:rPr>
              <a:t>(Prior year’s growth: 6.0%)</a:t>
            </a:r>
          </a:p>
          <a:p>
            <a:endParaRPr lang="en-US" dirty="0" smtClean="0">
              <a:solidFill>
                <a:schemeClr val="tx2"/>
              </a:solidFill>
              <a:latin typeface="+mj-lt"/>
            </a:endParaRPr>
          </a:p>
          <a:p>
            <a:r>
              <a:rPr lang="en-US" dirty="0" smtClean="0">
                <a:solidFill>
                  <a:schemeClr val="tx2"/>
                </a:solidFill>
                <a:latin typeface="+mj-lt"/>
              </a:rPr>
              <a:t>Total </a:t>
            </a:r>
            <a:r>
              <a:rPr lang="en-US" dirty="0" err="1" smtClean="0">
                <a:solidFill>
                  <a:schemeClr val="tx2"/>
                </a:solidFill>
                <a:latin typeface="+mj-lt"/>
              </a:rPr>
              <a:t>SERFs</a:t>
            </a:r>
            <a:r>
              <a:rPr lang="en-US" dirty="0" smtClean="0">
                <a:solidFill>
                  <a:schemeClr val="tx2"/>
                </a:solidFill>
                <a:latin typeface="+mj-lt"/>
              </a:rPr>
              <a:t> = 35</a:t>
            </a:r>
          </a:p>
          <a:p>
            <a:endParaRPr lang="en-US" dirty="0" smtClean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57800" y="5251608"/>
            <a:ext cx="3632200" cy="14773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+mj-lt"/>
              </a:rPr>
              <a:t>51% of AMD records provide</a:t>
            </a:r>
          </a:p>
          <a:p>
            <a:r>
              <a:rPr lang="en-US" dirty="0" smtClean="0">
                <a:solidFill>
                  <a:schemeClr val="tx2"/>
                </a:solidFill>
                <a:latin typeface="+mj-lt"/>
              </a:rPr>
              <a:t>access to data through the “Get Data” Link.</a:t>
            </a:r>
          </a:p>
          <a:p>
            <a:endParaRPr lang="en-US" dirty="0" smtClean="0">
              <a:solidFill>
                <a:schemeClr val="tx2"/>
              </a:solidFill>
              <a:latin typeface="+mj-lt"/>
            </a:endParaRPr>
          </a:p>
          <a:p>
            <a:r>
              <a:rPr lang="en-US" dirty="0" smtClean="0">
                <a:solidFill>
                  <a:schemeClr val="tx2"/>
                </a:solidFill>
                <a:latin typeface="+mj-lt"/>
              </a:rPr>
              <a:t>Total #records: 4495</a:t>
            </a:r>
            <a:endParaRPr lang="en-US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321300" y="4769008"/>
            <a:ext cx="3517900" cy="533400"/>
          </a:xfrm>
          <a:prstGeom prst="rect">
            <a:avLst/>
          </a:prstGeom>
        </p:spPr>
        <p:txBody>
          <a:bodyPr vert="horz" anchor="ctr" anchorCtr="0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AMD Online Data Sets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5334000" y="1399213"/>
            <a:ext cx="3517900" cy="533400"/>
          </a:xfrm>
          <a:prstGeom prst="rect">
            <a:avLst/>
          </a:prstGeom>
        </p:spPr>
        <p:txBody>
          <a:bodyPr vert="horz" anchor="ctr" anchorCtr="0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AMD Content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753" y="1633144"/>
            <a:ext cx="8351047" cy="4564456"/>
          </a:xfrm>
          <a:prstGeom prst="rect">
            <a:avLst/>
          </a:prstGeom>
          <a:ln>
            <a:solidFill>
              <a:schemeClr val="tx1">
                <a:alpha val="95000"/>
              </a:schemeClr>
            </a:solidFill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801814" y="809320"/>
            <a:ext cx="5884986" cy="362560"/>
          </a:xfrm>
        </p:spPr>
        <p:txBody>
          <a:bodyPr>
            <a:noAutofit/>
          </a:bodyPr>
          <a:lstStyle/>
          <a:p>
            <a:r>
              <a:rPr lang="en-US" sz="2200" dirty="0" smtClean="0"/>
              <a:t>SOOS Portal Homepage</a:t>
            </a:r>
            <a:endParaRPr lang="en-US" sz="2200" dirty="0"/>
          </a:p>
        </p:txBody>
      </p:sp>
      <p:sp>
        <p:nvSpPr>
          <p:cNvPr id="6" name="Rectangle 5"/>
          <p:cNvSpPr/>
          <p:nvPr/>
        </p:nvSpPr>
        <p:spPr>
          <a:xfrm>
            <a:off x="69053" y="6337300"/>
            <a:ext cx="9753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u="sng" dirty="0" smtClean="0">
                <a:latin typeface="+mj-lt"/>
                <a:hlinkClick r:id="rId4"/>
                <a:hlinkMouseOver r:id="rId4"/>
              </a:rPr>
              <a:t>http://gcmd.gsfc.nasa.gov/KeywordSearch/Home.do?Portal=soos-beta&amp;MetadataType=0</a:t>
            </a:r>
            <a:endParaRPr lang="en-US" sz="16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763714" y="809320"/>
            <a:ext cx="5884986" cy="362560"/>
          </a:xfrm>
        </p:spPr>
        <p:txBody>
          <a:bodyPr>
            <a:noAutofit/>
          </a:bodyPr>
          <a:lstStyle/>
          <a:p>
            <a:r>
              <a:rPr lang="en-US" sz="2200" dirty="0" smtClean="0"/>
              <a:t>SOOS Portal Search Page</a:t>
            </a:r>
            <a:endParaRPr lang="en-US" sz="2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592906"/>
            <a:ext cx="8851900" cy="4817114"/>
          </a:xfrm>
          <a:prstGeom prst="rect">
            <a:avLst/>
          </a:prstGeom>
          <a:ln>
            <a:solidFill>
              <a:schemeClr val="tx1">
                <a:alpha val="9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200" y="2794000"/>
            <a:ext cx="7848599" cy="106984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  <a:latin typeface="+mj-lt"/>
              </a:rPr>
              <a:t>Swedish Antarctic Research </a:t>
            </a:r>
            <a:r>
              <a:rPr lang="en-US" dirty="0" err="1" smtClean="0">
                <a:solidFill>
                  <a:schemeClr val="tx2"/>
                </a:solidFill>
                <a:latin typeface="+mj-lt"/>
              </a:rPr>
              <a:t>Programme</a:t>
            </a:r>
            <a:r>
              <a:rPr lang="en-US" dirty="0" smtClean="0">
                <a:solidFill>
                  <a:schemeClr val="tx2"/>
                </a:solidFill>
                <a:latin typeface="+mj-lt"/>
              </a:rPr>
              <a:t> Portal</a:t>
            </a:r>
            <a:endParaRPr lang="en-US" sz="2667" dirty="0">
              <a:solidFill>
                <a:schemeClr val="tx2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7000" y="1885729"/>
            <a:ext cx="6654800" cy="4150401"/>
          </a:xfrm>
          <a:prstGeom prst="rect">
            <a:avLst/>
          </a:prstGeom>
          <a:ln>
            <a:solidFill>
              <a:schemeClr val="tx1">
                <a:alpha val="95000"/>
              </a:schemeClr>
            </a:solidFill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97000" y="1171880"/>
            <a:ext cx="6659686" cy="362560"/>
          </a:xfrm>
        </p:spPr>
        <p:txBody>
          <a:bodyPr>
            <a:noAutofit/>
          </a:bodyPr>
          <a:lstStyle/>
          <a:p>
            <a:pPr algn="ctr"/>
            <a:r>
              <a:rPr lang="en-US" sz="2200" dirty="0" smtClean="0"/>
              <a:t>Swedish Antarctic Research </a:t>
            </a:r>
            <a:r>
              <a:rPr lang="en-US" sz="2200" dirty="0" err="1" smtClean="0"/>
              <a:t>Programme</a:t>
            </a:r>
            <a:r>
              <a:rPr lang="en-US" sz="2200" dirty="0" smtClean="0"/>
              <a:t> </a:t>
            </a:r>
            <a:br>
              <a:rPr lang="en-US" sz="2200" dirty="0" smtClean="0"/>
            </a:br>
            <a:r>
              <a:rPr lang="en-US" sz="2200" dirty="0" smtClean="0"/>
              <a:t>Portal Homepage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200" y="2794000"/>
            <a:ext cx="7848599" cy="106984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  <a:latin typeface="+mj-lt"/>
              </a:rPr>
              <a:t>GCMD Staff Updates</a:t>
            </a:r>
            <a:endParaRPr lang="en-US" sz="2667" dirty="0">
              <a:solidFill>
                <a:schemeClr val="tx2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23620"/>
            <a:ext cx="8293100" cy="362560"/>
          </a:xfrm>
        </p:spPr>
        <p:txBody>
          <a:bodyPr>
            <a:noAutofit/>
          </a:bodyPr>
          <a:lstStyle/>
          <a:p>
            <a:pPr algn="ctr"/>
            <a:r>
              <a:rPr lang="en-US" sz="2200" dirty="0" smtClean="0"/>
              <a:t>GCMD Staff Updates and POC</a:t>
            </a: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787400" y="2461212"/>
            <a:ext cx="7797800" cy="203132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dirty="0" smtClean="0">
                <a:solidFill>
                  <a:schemeClr val="tx2"/>
                </a:solidFill>
                <a:latin typeface="+mj-lt"/>
              </a:rPr>
              <a:t> Dr. Stephen Wharton, GCMD Project Manager (Interim)</a:t>
            </a:r>
          </a:p>
          <a:p>
            <a:pPr>
              <a:buFontTx/>
              <a:buChar char="-"/>
            </a:pPr>
            <a:endParaRPr lang="en-US" dirty="0" smtClean="0">
              <a:solidFill>
                <a:schemeClr val="tx2"/>
              </a:solidFill>
              <a:latin typeface="+mj-lt"/>
            </a:endParaRPr>
          </a:p>
          <a:p>
            <a:pPr>
              <a:buFontTx/>
              <a:buChar char="-"/>
            </a:pPr>
            <a:r>
              <a:rPr lang="en-US" dirty="0" smtClean="0">
                <a:solidFill>
                  <a:schemeClr val="tx2"/>
                </a:solidFill>
                <a:latin typeface="+mj-lt"/>
              </a:rPr>
              <a:t> Tom Northcutt, GCMD Lead</a:t>
            </a:r>
          </a:p>
          <a:p>
            <a:pPr>
              <a:buFontTx/>
              <a:buChar char="-"/>
            </a:pPr>
            <a:endParaRPr lang="en-US" dirty="0" smtClean="0">
              <a:solidFill>
                <a:schemeClr val="tx2"/>
              </a:solidFill>
              <a:latin typeface="+mj-lt"/>
            </a:endParaRPr>
          </a:p>
          <a:p>
            <a:pPr>
              <a:buFontTx/>
              <a:buChar char="-"/>
            </a:pPr>
            <a:r>
              <a:rPr lang="en-US" dirty="0" smtClean="0">
                <a:solidFill>
                  <a:schemeClr val="tx2"/>
                </a:solidFill>
                <a:latin typeface="+mj-lt"/>
              </a:rPr>
              <a:t> Scott Ritz, GCMD Science Lead</a:t>
            </a:r>
          </a:p>
          <a:p>
            <a:pPr>
              <a:buFontTx/>
              <a:buChar char="-"/>
            </a:pPr>
            <a:endParaRPr lang="en-US" dirty="0" smtClean="0">
              <a:solidFill>
                <a:schemeClr val="tx2"/>
              </a:solidFill>
              <a:latin typeface="+mj-lt"/>
            </a:endParaRPr>
          </a:p>
          <a:p>
            <a:pPr>
              <a:buFontTx/>
              <a:buChar char="-"/>
            </a:pPr>
            <a:r>
              <a:rPr lang="en-US" dirty="0" smtClean="0">
                <a:solidFill>
                  <a:schemeClr val="tx2"/>
                </a:solidFill>
                <a:latin typeface="+mj-lt"/>
              </a:rPr>
              <a:t> Alicia Aleman, GCMD Polar Sciences Coordinator</a:t>
            </a:r>
            <a:endParaRPr lang="en-US" dirty="0">
              <a:solidFill>
                <a:schemeClr val="tx2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109694" y="841248"/>
            <a:ext cx="5181600" cy="53340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sz="2400" dirty="0" smtClean="0"/>
              <a:t>AMD Portal Content Growth</a:t>
            </a:r>
            <a:br>
              <a:rPr lang="en-US" sz="2400" dirty="0" smtClean="0"/>
            </a:br>
            <a:r>
              <a:rPr lang="en-US" sz="1778" dirty="0" smtClean="0"/>
              <a:t>January 2002 – August 2014</a:t>
            </a:r>
            <a:endParaRPr lang="en-US" sz="1778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" y="1527048"/>
            <a:ext cx="9029700" cy="514014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356100" y="6577568"/>
            <a:ext cx="8763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Year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8559800" y="6591468"/>
            <a:ext cx="508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2014</a:t>
            </a:r>
            <a:endParaRPr lang="en-US" sz="1000" dirty="0"/>
          </a:p>
        </p:txBody>
      </p:sp>
      <p:sp>
        <p:nvSpPr>
          <p:cNvPr id="9" name="TextBox 8"/>
          <p:cNvSpPr txBox="1"/>
          <p:nvPr/>
        </p:nvSpPr>
        <p:spPr>
          <a:xfrm>
            <a:off x="203200" y="6591468"/>
            <a:ext cx="8763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2002</a:t>
            </a:r>
            <a:endParaRPr lang="en-US" sz="1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414494" y="599948"/>
            <a:ext cx="5181600" cy="533400"/>
          </a:xfrm>
        </p:spPr>
        <p:txBody>
          <a:bodyPr>
            <a:normAutofit/>
          </a:bodyPr>
          <a:lstStyle/>
          <a:p>
            <a:r>
              <a:rPr lang="en-US" sz="2200" dirty="0" smtClean="0"/>
              <a:t>AMD Content by Science Topic</a:t>
            </a:r>
            <a:endParaRPr lang="en-US" sz="2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00" y="1332798"/>
            <a:ext cx="8890000" cy="54934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600" y="1225550"/>
            <a:ext cx="8432800" cy="5397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42812" y="6413500"/>
            <a:ext cx="18434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j-lt"/>
              </a:rPr>
              <a:t>Country/IDN Node</a:t>
            </a:r>
            <a:endParaRPr lang="en-US" sz="1400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70953" y="2935384"/>
            <a:ext cx="677108" cy="71923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1400" dirty="0" smtClean="0">
                <a:latin typeface="+mj-lt"/>
              </a:rPr>
              <a:t># </a:t>
            </a:r>
            <a:r>
              <a:rPr lang="en-US" sz="1400" dirty="0" err="1" smtClean="0">
                <a:latin typeface="+mj-lt"/>
              </a:rPr>
              <a:t>DIFs</a:t>
            </a:r>
            <a:endParaRPr lang="en-US" sz="1400" dirty="0">
              <a:latin typeface="+mj-lt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854968" y="701548"/>
            <a:ext cx="5181600" cy="533400"/>
          </a:xfrm>
        </p:spPr>
        <p:txBody>
          <a:bodyPr>
            <a:normAutofit/>
          </a:bodyPr>
          <a:lstStyle/>
          <a:p>
            <a:r>
              <a:rPr lang="en-US" sz="2200" dirty="0" smtClean="0"/>
              <a:t>AMD Content by Country</a:t>
            </a:r>
            <a:endParaRPr lang="en-US" sz="2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198594" y="726948"/>
            <a:ext cx="5181600" cy="53340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sz="2400" dirty="0" smtClean="0"/>
              <a:t>AMD Portal Analysis Summary</a:t>
            </a:r>
            <a:br>
              <a:rPr lang="en-US" sz="2400" dirty="0" smtClean="0"/>
            </a:br>
            <a:r>
              <a:rPr lang="en-US" sz="1778" dirty="0" smtClean="0"/>
              <a:t>September 2013- August 2014</a:t>
            </a:r>
            <a:endParaRPr lang="en-US" sz="1778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00" y="1361948"/>
            <a:ext cx="6032500" cy="26543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7150" y="3914648"/>
            <a:ext cx="6083300" cy="2921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198594" y="726948"/>
            <a:ext cx="5181600" cy="53340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sz="2400" dirty="0" smtClean="0"/>
              <a:t>AMD Portal Analysis Summary</a:t>
            </a:r>
            <a:br>
              <a:rPr lang="en-US" sz="2400" dirty="0" smtClean="0"/>
            </a:br>
            <a:r>
              <a:rPr lang="en-US" sz="1778" dirty="0" smtClean="0"/>
              <a:t>September 2013- August 2014</a:t>
            </a:r>
            <a:endParaRPr lang="en-US" sz="1778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2099" y="4476750"/>
            <a:ext cx="7367089" cy="16319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9400" y="1524000"/>
            <a:ext cx="6861948" cy="279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2198594" y="726948"/>
            <a:ext cx="4913406" cy="708152"/>
          </a:xfrm>
          <a:prstGeom prst="rect">
            <a:avLst/>
          </a:prstGeom>
        </p:spPr>
        <p:txBody>
          <a:bodyPr vert="horz" anchor="ctr" anchorCtr="0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Top Ten Referrers to AMD</a:t>
            </a:r>
          </a:p>
          <a:p>
            <a:pPr lvl="0" algn="ctr" defTabSz="914400">
              <a:spcBef>
                <a:spcPct val="0"/>
              </a:spcBef>
              <a:defRPr/>
            </a:pPr>
            <a:r>
              <a:rPr lang="en-US" sz="1600" dirty="0" smtClean="0"/>
              <a:t>September 2013- August 2014</a:t>
            </a:r>
            <a:endParaRPr kumimoji="0" lang="en-US" sz="1641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500" y="1936750"/>
            <a:ext cx="8566661" cy="3841750"/>
          </a:xfrm>
          <a:prstGeom prst="rect">
            <a:avLst/>
          </a:prstGeom>
          <a:ln>
            <a:solidFill>
              <a:schemeClr val="tx1">
                <a:alpha val="9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ＭＳ 明朝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Origin.thmx</Template>
  <TotalTime>6312</TotalTime>
  <Words>997</Words>
  <Application>Microsoft Macintosh PowerPoint</Application>
  <PresentationFormat>On-screen Show (4:3)</PresentationFormat>
  <Paragraphs>166</Paragraphs>
  <Slides>35</Slides>
  <Notes>29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Origin</vt:lpstr>
      <vt:lpstr>Status of the Antarctic Master Directory SCADM Meeting, August 22, 2014</vt:lpstr>
      <vt:lpstr>AMD Portal Statistics</vt:lpstr>
      <vt:lpstr>Antarctic Master Directory Portal</vt:lpstr>
      <vt:lpstr>AMD Portal Content Growth January 2002 – August 2014</vt:lpstr>
      <vt:lpstr>AMD Content by Science Topic</vt:lpstr>
      <vt:lpstr>AMD Content by Country</vt:lpstr>
      <vt:lpstr>AMD Portal Analysis Summary September 2013- August 2014</vt:lpstr>
      <vt:lpstr>AMD Portal Analysis Summary September 2013- August 2014</vt:lpstr>
      <vt:lpstr>Slide 9</vt:lpstr>
      <vt:lpstr>Slide 10</vt:lpstr>
      <vt:lpstr>Slide 11</vt:lpstr>
      <vt:lpstr>Slide 12</vt:lpstr>
      <vt:lpstr>Slide 13</vt:lpstr>
      <vt:lpstr>Slide 14</vt:lpstr>
      <vt:lpstr>Slide 15</vt:lpstr>
      <vt:lpstr>AMD Portal Update</vt:lpstr>
      <vt:lpstr>AMD Portal Update: Still Beta?</vt:lpstr>
      <vt:lpstr>AMD Portal Update: New Search Page</vt:lpstr>
      <vt:lpstr>AMD Portal Update: docBUILDER Page</vt:lpstr>
      <vt:lpstr>AMD Portal Update: Next Steps</vt:lpstr>
      <vt:lpstr>Methods for Submitting Metadata to AMD: Old and New</vt:lpstr>
      <vt:lpstr>Different Methods for Metadata Submissions</vt:lpstr>
      <vt:lpstr>Submitting DIFs via Harvesting Protocol (OAI-PMH)</vt:lpstr>
      <vt:lpstr>Submitting DIFs via Bulk Uploader</vt:lpstr>
      <vt:lpstr>Submitting DIFs via Bulk Uploader</vt:lpstr>
      <vt:lpstr>Very Important!</vt:lpstr>
      <vt:lpstr>Software Updates</vt:lpstr>
      <vt:lpstr>GCMD Software Updates (May 2014)</vt:lpstr>
      <vt:lpstr>SOOS Portal</vt:lpstr>
      <vt:lpstr>SOOS Portal Homepage</vt:lpstr>
      <vt:lpstr>SOOS Portal Search Page</vt:lpstr>
      <vt:lpstr>Swedish Antarctic Research Programme Portal</vt:lpstr>
      <vt:lpstr>Swedish Antarctic Research Programme  Portal Homepage</vt:lpstr>
      <vt:lpstr>GCMD Staff Updates</vt:lpstr>
      <vt:lpstr>GCMD Staff Updates and POC</vt:lpstr>
    </vt:vector>
  </TitlesOfParts>
  <Company>nasa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the Antarctic Master Directory SCADM Meeting, July 13, 2012</dc:title>
  <dc:creator>Alicia Aleman</dc:creator>
  <cp:lastModifiedBy>Alicia Aleman</cp:lastModifiedBy>
  <cp:revision>228</cp:revision>
  <cp:lastPrinted>2012-07-11T15:10:26Z</cp:lastPrinted>
  <dcterms:created xsi:type="dcterms:W3CDTF">2014-08-21T20:25:24Z</dcterms:created>
  <dcterms:modified xsi:type="dcterms:W3CDTF">2014-08-21T20:27:33Z</dcterms:modified>
</cp:coreProperties>
</file>