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</p:sldMasterIdLst>
  <p:sldIdLst>
    <p:sldId id="256" r:id="rId15"/>
    <p:sldId id="257" r:id="rId16"/>
    <p:sldId id="258" r:id="rId17"/>
    <p:sldId id="263" r:id="rId18"/>
    <p:sldId id="259" r:id="rId19"/>
    <p:sldId id="260" r:id="rId20"/>
    <p:sldId id="264" r:id="rId21"/>
    <p:sldId id="261" r:id="rId22"/>
    <p:sldId id="262" r:id="rId23"/>
    <p:sldId id="265" r:id="rId24"/>
    <p:sldId id="266" r:id="rId25"/>
  </p:sldIdLst>
  <p:sldSz cx="10160000" cy="7620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832" y="-9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>
            <a:lvl1pPr>
              <a:defRPr sz="4800"/>
            </a:lvl1pPr>
          </a:lstStyle>
          <a:p>
            <a:r>
              <a:rPr lang="nl-BE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Klik om de titelstijl van het model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6741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12426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7389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15855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801767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65727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40376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618449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784637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286471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72551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45317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nl-BE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42199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65403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51708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73255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9101914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99119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70026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29933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4750339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3220472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4756632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4551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45349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5253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10448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65000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4392255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29018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71858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18024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274918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300349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52891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929472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86474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11969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5491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31647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0726753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94607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35209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159855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86691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6622542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2574184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4897788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344210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73012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05573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42563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2944376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97171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31605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02823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16263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805345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8833476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163219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68890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07560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52308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32232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339101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88122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0318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776129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0283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37343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3556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74218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673236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32981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75965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146616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639218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725412927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8671448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8902414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80418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04664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66261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93914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25156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40008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09805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03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15535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9744997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1541569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463309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988957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53304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7775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60451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915675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37692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38995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52351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40421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9822443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0591600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9279933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768812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151345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598439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82013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1951512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3035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Titelstijl van model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042342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90038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82341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5548784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7470029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9181075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0285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44755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13244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4361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9961737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9624001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69621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80812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76040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728235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4698290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6086562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36128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52197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52197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17102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49669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844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2566712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84482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46543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07495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541599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168884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6638344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3052528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47801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52197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5219700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01447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1172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BE" smtClean="0"/>
              <a:t>Titelstijl van model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BE" noProof="0" smtClean="0">
                <a:sym typeface="Gill Sans" charset="0"/>
              </a:rPr>
              <a:t>Sleep de afbeelding naar de tijdelijke aanduiding of klik op het pictogram als u een afbeelding wilt toevoegen</a:t>
            </a:r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35378361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199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083511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58022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92130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5073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470913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234040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1454771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9519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966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smtClean="0">
                <a:sym typeface="Gill Sans" charset="0"/>
              </a:rPr>
              <a:t>Klik om de tekststijl van het model te bewerken</a:t>
            </a:r>
          </a:p>
          <a:p>
            <a:pPr lvl="1"/>
            <a:r>
              <a:rPr lang="nl-BE" smtClean="0">
                <a:sym typeface="Gill Sans" charset="0"/>
              </a:rPr>
              <a:t>Tweede niveau</a:t>
            </a:r>
          </a:p>
          <a:p>
            <a:pPr lvl="2"/>
            <a:r>
              <a:rPr lang="nl-BE" smtClean="0">
                <a:sym typeface="Gill Sans" charset="0"/>
              </a:rPr>
              <a:t>Derde niveau</a:t>
            </a:r>
          </a:p>
          <a:p>
            <a:pPr lvl="3"/>
            <a:r>
              <a:rPr lang="nl-BE" smtClean="0">
                <a:sym typeface="Gill Sans" charset="0"/>
              </a:rPr>
              <a:t>Vierde niveau</a:t>
            </a:r>
          </a:p>
          <a:p>
            <a:pPr lvl="4"/>
            <a:r>
              <a:rPr lang="nl-BE" smtClean="0">
                <a:sym typeface="Gill Sans" charset="0"/>
              </a:rPr>
              <a:t>Vijfde niveau</a:t>
            </a:r>
            <a:endParaRPr lang="en-US">
              <a:sym typeface="Gill Sans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BE" smtClean="0">
                <a:sym typeface="Gill Sans" charset="0"/>
              </a:rPr>
              <a:t>Titelstijl van model bewerken</a:t>
            </a:r>
            <a:endParaRPr lang="en-US" dirty="0">
              <a:sym typeface="Gill Sans" charset="0"/>
            </a:endParaRPr>
          </a:p>
        </p:txBody>
      </p:sp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32893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xmlns:p14="http://schemas.microsoft.com/office/powerpoint/2010/main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eaLnBrk="0" fontAlgn="base" hangingPunct="0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38600"/>
            <a:ext cx="32893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ill Sans" charset="0"/>
              </a:rPr>
              <a:t>Click to edit Master title style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ill Sans" charset="0"/>
              </a:rPr>
              <a:t>Click to edit Master text styles</a:t>
            </a:r>
          </a:p>
          <a:p>
            <a:pPr lvl="1"/>
            <a:r>
              <a:rPr lang="en-US" dirty="0">
                <a:sym typeface="Gill Sans" charset="0"/>
              </a:rPr>
              <a:t>Second level</a:t>
            </a:r>
          </a:p>
          <a:p>
            <a:pPr lvl="2"/>
            <a:r>
              <a:rPr lang="en-US" dirty="0">
                <a:sym typeface="Gill Sans" charset="0"/>
              </a:rPr>
              <a:t>Third level</a:t>
            </a:r>
          </a:p>
          <a:p>
            <a:pPr lvl="3"/>
            <a:r>
              <a:rPr lang="en-US" dirty="0">
                <a:sym typeface="Gill Sans" charset="0"/>
              </a:rPr>
              <a:t>Fourth level</a:t>
            </a:r>
          </a:p>
          <a:p>
            <a:pPr lvl="4"/>
            <a:r>
              <a:rPr lang="en-US" dirty="0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eaLnBrk="0" fontAlgn="base" hangingPunct="0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37465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37465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eaLnBrk="0" fontAlgn="base" hangingPunct="0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>
                <a:latin typeface="Verdana" charset="0"/>
              </a:rPr>
              <a:t>SCADM Chief Officer’s Report</a:t>
            </a:r>
            <a:endParaRPr lang="en-GB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latin typeface="Verdana" charset="0"/>
              </a:rPr>
              <a:t>SCADM </a:t>
            </a:r>
            <a:r>
              <a:rPr lang="en-US" b="1" dirty="0" smtClean="0">
                <a:latin typeface="Verdana" charset="0"/>
              </a:rPr>
              <a:t>2014 </a:t>
            </a:r>
            <a:r>
              <a:rPr lang="en-US" b="1" dirty="0">
                <a:latin typeface="Verdana" charset="0"/>
              </a:rPr>
              <a:t>meeting, </a:t>
            </a:r>
            <a:r>
              <a:rPr lang="en-US" b="1" dirty="0" err="1" smtClean="0">
                <a:latin typeface="Verdana" charset="0"/>
              </a:rPr>
              <a:t>Auckaland</a:t>
            </a:r>
            <a:r>
              <a:rPr lang="en-US" b="1" dirty="0" smtClean="0">
                <a:latin typeface="Verdana" charset="0"/>
              </a:rPr>
              <a:t>, New Zealand </a:t>
            </a:r>
            <a:r>
              <a:rPr lang="en-US" b="1" dirty="0">
                <a:latin typeface="Verdana" charset="0"/>
              </a:rPr>
              <a:t>– </a:t>
            </a:r>
            <a:r>
              <a:rPr lang="en-US" b="1" dirty="0" smtClean="0">
                <a:latin typeface="Verdana" charset="0"/>
              </a:rPr>
              <a:t>22-24 August, 2014</a:t>
            </a:r>
            <a:endParaRPr lang="en-US" b="1" dirty="0">
              <a:latin typeface="Verdana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9656"/>
      </p:ext>
    </p:extLst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SCRUM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041609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</a:t>
            </a:r>
            <a:r>
              <a:rPr lang="en-GB" smtClean="0"/>
              <a:t>: continue SCRUM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888393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latin typeface="Verdana" charset="0"/>
              </a:rPr>
              <a:t>SCADM Terms of Reference: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803275" y="601579"/>
            <a:ext cx="8636000" cy="4294271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1400" b="1" dirty="0" smtClean="0">
                <a:latin typeface="Verdana" charset="0"/>
              </a:rPr>
              <a:t>1</a:t>
            </a:r>
            <a:r>
              <a:rPr lang="en-US" sz="1400" b="1" dirty="0">
                <a:latin typeface="Verdana" charset="0"/>
              </a:rPr>
              <a:t>. To promote long-term preservation and accessibility of data relating to Antarctica and the Southern Ocean in sustainable repositories,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latin typeface="Verdana" charset="0"/>
              </a:rPr>
              <a:t>2. To assist in establishing Antarctic data management policies, priorities and best practices,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latin typeface="Verdana" charset="0"/>
              </a:rPr>
              <a:t>3. To support the establishment and ongoing work of National Antarctic Data </a:t>
            </a:r>
            <a:r>
              <a:rPr lang="en-US" sz="1400" dirty="0" err="1">
                <a:latin typeface="Verdana" charset="0"/>
              </a:rPr>
              <a:t>Centres</a:t>
            </a:r>
            <a:r>
              <a:rPr lang="en-US" sz="1400" dirty="0">
                <a:latin typeface="Verdana" charset="0"/>
              </a:rPr>
              <a:t>, in accordance with ATCM XXII Resolution 4.1 (1998),</a:t>
            </a:r>
          </a:p>
          <a:p>
            <a:pPr>
              <a:spcBef>
                <a:spcPct val="50000"/>
              </a:spcBef>
            </a:pPr>
            <a:r>
              <a:rPr lang="en-US" sz="1400" b="1" dirty="0">
                <a:latin typeface="Verdana" charset="0"/>
              </a:rPr>
              <a:t>4. To encourage submission of metadata and data to the Antarctic Data Management System,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latin typeface="Verdana" charset="0"/>
              </a:rPr>
              <a:t>5. To further improve and populate the AMD and provide guidance to the AMD host,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latin typeface="Verdana" charset="0"/>
              </a:rPr>
              <a:t>6. To provide linkages to other relevant data management systems and thereby enhance the ADMS,</a:t>
            </a:r>
          </a:p>
          <a:p>
            <a:pPr>
              <a:spcBef>
                <a:spcPct val="50000"/>
              </a:spcBef>
            </a:pPr>
            <a:r>
              <a:rPr lang="en-US" sz="1400" b="1" dirty="0">
                <a:latin typeface="Verdana" charset="0"/>
              </a:rPr>
              <a:t>7. In partnership with SCAGI to work with SCAR SSGs and SRPs, COMNAP and the Antarctic Treaty Secretariat to identify and develop fundamental datasets of value to the Antarctic Community.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79673607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>
                <a:latin typeface="Verdana" charset="0"/>
              </a:rPr>
              <a:t>The Antarctic Data Management System consists of a network of National Antarctic Data </a:t>
            </a:r>
            <a:r>
              <a:rPr lang="en-US" dirty="0" err="1">
                <a:latin typeface="Verdana" charset="0"/>
              </a:rPr>
              <a:t>Centres</a:t>
            </a:r>
            <a:r>
              <a:rPr lang="en-US" dirty="0">
                <a:latin typeface="Verdana" charset="0"/>
              </a:rPr>
              <a:t> and the Antarctic Master Directory (AMD), coordinated by SCADM</a:t>
            </a:r>
          </a:p>
          <a:p>
            <a:pPr>
              <a:spcBef>
                <a:spcPct val="50000"/>
              </a:spcBef>
            </a:pPr>
            <a:endParaRPr lang="en-US" sz="1000" dirty="0"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Verdana" charset="0"/>
              </a:rPr>
              <a:t>The Antarctic Master Directory (AMD) is the world’s largest repository of Antarctic data set descriptions. It is hosted by NASA’s GCMD.</a:t>
            </a:r>
          </a:p>
          <a:p>
            <a:endParaRPr lang="en-GB" dirty="0"/>
          </a:p>
        </p:txBody>
      </p:sp>
      <p:pic>
        <p:nvPicPr>
          <p:cNvPr id="4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088" y="4701228"/>
            <a:ext cx="1944577" cy="19915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126" y="5307534"/>
            <a:ext cx="1506664" cy="15281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363" y="5618622"/>
            <a:ext cx="1528102" cy="1310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719941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Project 1: Interoperable Data Repository </a:t>
            </a:r>
            <a:r>
              <a:rPr lang="en-US" sz="1600" dirty="0" smtClean="0">
                <a:latin typeface="Verdana" charset="0"/>
              </a:rPr>
              <a:t>Network</a:t>
            </a:r>
            <a:r>
              <a:rPr lang="en-US" sz="1600" dirty="0">
                <a:latin typeface="Verdana" charset="0"/>
              </a:rPr>
              <a:t/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	1.1 SCADM DIF/ISO Compliant Metadata Profile</a:t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	1.2 AMD Catalogue Service Interface</a:t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	1.3 Demonstration Portals</a:t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/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Project 2: Improving The Relevance And Utility Of SCAR </a:t>
            </a:r>
            <a:r>
              <a:rPr lang="en-US" sz="1600" dirty="0" smtClean="0">
                <a:latin typeface="Verdana" charset="0"/>
              </a:rPr>
              <a:t>Products</a:t>
            </a:r>
            <a:endParaRPr lang="en-US" sz="1600" dirty="0">
              <a:latin typeface="Verdana" charset="0"/>
            </a:endParaRPr>
          </a:p>
          <a:p>
            <a:pPr algn="l"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	2.1 SCAR Product Review</a:t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	2.2 SCAR Product Marketing</a:t>
            </a:r>
          </a:p>
          <a:p>
            <a:pPr algn="l"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/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Project 3: Polar Information </a:t>
            </a:r>
            <a:r>
              <a:rPr lang="en-US" sz="1600" dirty="0" smtClean="0">
                <a:latin typeface="Verdana" charset="0"/>
              </a:rPr>
              <a:t>Commons</a:t>
            </a:r>
            <a:r>
              <a:rPr lang="en-US" sz="1600" dirty="0">
                <a:latin typeface="Verdana" charset="0"/>
              </a:rPr>
              <a:t/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	3.1 Badging SCAR Data As Belonging To The PIC</a:t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	3.2 PIC Repository Network</a:t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	3.3 PIC </a:t>
            </a:r>
            <a:r>
              <a:rPr lang="en-US" sz="1600" dirty="0" smtClean="0">
                <a:latin typeface="Verdana" charset="0"/>
              </a:rPr>
              <a:t>Cloud</a:t>
            </a:r>
            <a:endParaRPr lang="en-US" sz="1600" dirty="0">
              <a:latin typeface="Verdana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276872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Relevant meetings:</a:t>
            </a:r>
            <a:br>
              <a:rPr lang="en-GB" dirty="0" smtClean="0"/>
            </a:br>
            <a:r>
              <a:rPr lang="en-GB" dirty="0" smtClean="0"/>
              <a:t>SCAR Horizon SCAN, </a:t>
            </a:r>
            <a:r>
              <a:rPr lang="en-US" dirty="0"/>
              <a:t>April 20 to 23, 2014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GB" b="1" dirty="0"/>
              <a:t>Define the global reach of the Antarctic atmosphere and Southern Ocean</a:t>
            </a:r>
            <a:r>
              <a:rPr lang="en-GB" b="1" dirty="0" smtClean="0"/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b="1" dirty="0"/>
              <a:t>Understand how, where and why ice sheets lose mass</a:t>
            </a:r>
            <a:r>
              <a:rPr lang="en-GB" b="1" dirty="0" smtClean="0"/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b="1" dirty="0"/>
              <a:t>Reveal Antarctica's history</a:t>
            </a:r>
            <a:r>
              <a:rPr lang="en-GB" b="1" dirty="0" smtClean="0"/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b="1" dirty="0"/>
              <a:t>Learn how Antarctic life evolved and survived</a:t>
            </a:r>
            <a:r>
              <a:rPr lang="en-GB" b="1" dirty="0" smtClean="0"/>
              <a:t>.</a:t>
            </a:r>
            <a:r>
              <a:rPr lang="en-GB" b="1" dirty="0"/>
              <a:t> </a:t>
            </a:r>
            <a:endParaRPr lang="en-GB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n-GB" b="1" dirty="0" smtClean="0"/>
              <a:t>Observe </a:t>
            </a:r>
            <a:r>
              <a:rPr lang="en-GB" b="1" dirty="0"/>
              <a:t>space and the Universe</a:t>
            </a:r>
            <a:r>
              <a:rPr lang="en-GB" b="1" dirty="0" smtClean="0"/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GB" b="1" dirty="0"/>
              <a:t>Recognize and mitigate human influences</a:t>
            </a:r>
            <a:r>
              <a:rPr lang="en-GB" b="1" dirty="0" smtClean="0"/>
              <a:t>.</a:t>
            </a:r>
          </a:p>
          <a:p>
            <a:pPr marL="457200" indent="-457200" algn="l">
              <a:buFont typeface="+mj-lt"/>
              <a:buAutoNum type="arabicPeriod"/>
            </a:pPr>
            <a:endParaRPr lang="en-GB" b="1" dirty="0" smtClean="0"/>
          </a:p>
          <a:p>
            <a:pPr algn="l"/>
            <a:r>
              <a:rPr lang="en-GB" b="1" dirty="0"/>
              <a:t>http://</a:t>
            </a:r>
            <a:r>
              <a:rPr lang="en-GB" b="1" dirty="0" err="1"/>
              <a:t>www.nature.com</a:t>
            </a:r>
            <a:r>
              <a:rPr lang="en-GB" b="1" dirty="0"/>
              <a:t>/news/polar-research-six-priorities-for-antarctic-science-1.15658</a:t>
            </a:r>
            <a:endParaRPr lang="en-GB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455991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ACTIONS Horizon SCAN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698" y="3228975"/>
            <a:ext cx="8636000" cy="1666875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GB" dirty="0" smtClean="0"/>
              <a:t>review </a:t>
            </a:r>
            <a:r>
              <a:rPr lang="en-GB" dirty="0"/>
              <a:t>the science </a:t>
            </a:r>
            <a:r>
              <a:rPr lang="en-GB" dirty="0" smtClean="0"/>
              <a:t>roadmap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what </a:t>
            </a:r>
            <a:r>
              <a:rPr lang="en-GB" dirty="0"/>
              <a:t>are the data management aspects and </a:t>
            </a:r>
            <a:r>
              <a:rPr lang="en-GB" dirty="0" smtClean="0"/>
              <a:t>challenges what data </a:t>
            </a:r>
            <a:r>
              <a:rPr lang="en-GB" dirty="0"/>
              <a:t>managers can do to support the science that will be implemented as a result of the Scan</a:t>
            </a:r>
          </a:p>
        </p:txBody>
      </p:sp>
    </p:spTree>
    <p:extLst>
      <p:ext uri="{BB962C8B-B14F-4D97-AF65-F5344CB8AC3E}">
        <p14:creationId xmlns:p14="http://schemas.microsoft.com/office/powerpoint/2010/main" val="697378062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3275" y="4931752"/>
            <a:ext cx="8636000" cy="1514475"/>
          </a:xfrm>
        </p:spPr>
        <p:txBody>
          <a:bodyPr/>
          <a:lstStyle/>
          <a:p>
            <a:r>
              <a:rPr lang="en-US" dirty="0" smtClean="0">
                <a:latin typeface="Verdana" charset="0"/>
              </a:rPr>
              <a:t>Compare SCAR Horizon Scan with Data Horizon scanning</a:t>
            </a:r>
            <a:r>
              <a:rPr lang="en-US" dirty="0">
                <a:latin typeface="Verdana" charset="0"/>
              </a:rPr>
              <a:t/>
            </a:r>
            <a:br>
              <a:rPr lang="en-US" dirty="0">
                <a:latin typeface="Verdana" charset="0"/>
              </a:rPr>
            </a:b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endParaRPr lang="en-US" sz="1600" dirty="0"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Data publication and data citation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Linking between journals and data sets</a:t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/>
            </a:r>
            <a:br>
              <a:rPr lang="en-US" sz="1600" dirty="0">
                <a:latin typeface="Verdana" charset="0"/>
              </a:rPr>
            </a:br>
            <a:r>
              <a:rPr lang="en-US" sz="1600" dirty="0">
                <a:latin typeface="Verdana" charset="0"/>
              </a:rPr>
              <a:t>- </a:t>
            </a:r>
            <a:r>
              <a:rPr lang="fr-FR" sz="1600" dirty="0">
                <a:latin typeface="Verdana" charset="0"/>
              </a:rPr>
              <a:t>Unique persistent </a:t>
            </a:r>
            <a:r>
              <a:rPr lang="fr-FR" sz="1600" dirty="0" err="1">
                <a:latin typeface="Verdana" charset="0"/>
              </a:rPr>
              <a:t>identifiers</a:t>
            </a:r>
            <a:r>
              <a:rPr lang="fr-FR" sz="1600" dirty="0">
                <a:latin typeface="Verdana" charset="0"/>
              </a:rPr>
              <a:t>  </a:t>
            </a:r>
            <a:r>
              <a:rPr lang="fr-FR" sz="1600" dirty="0" err="1">
                <a:latin typeface="Verdana" charset="0"/>
              </a:rPr>
              <a:t>eg</a:t>
            </a:r>
            <a:r>
              <a:rPr lang="fr-FR" sz="1600" dirty="0">
                <a:latin typeface="Verdana" charset="0"/>
              </a:rPr>
              <a:t>. </a:t>
            </a:r>
            <a:r>
              <a:rPr lang="fr-FR" sz="1600" dirty="0" err="1">
                <a:latin typeface="Verdana" charset="0"/>
              </a:rPr>
              <a:t>DOIs</a:t>
            </a:r>
            <a:r>
              <a:rPr lang="fr-FR" sz="1600" dirty="0">
                <a:latin typeface="Verdana" charset="0"/>
              </a:rPr>
              <a:t> (</a:t>
            </a:r>
            <a:r>
              <a:rPr lang="fr-FR" sz="1600" dirty="0" err="1">
                <a:latin typeface="Verdana" charset="0"/>
              </a:rPr>
              <a:t>datasets</a:t>
            </a:r>
            <a:r>
              <a:rPr lang="fr-FR" sz="1600" dirty="0">
                <a:latin typeface="Verdana" charset="0"/>
              </a:rPr>
              <a:t>), </a:t>
            </a:r>
            <a:r>
              <a:rPr lang="fr-FR" sz="1600" dirty="0" err="1">
                <a:latin typeface="Verdana" charset="0"/>
              </a:rPr>
              <a:t>ARKs</a:t>
            </a:r>
            <a:r>
              <a:rPr lang="fr-FR" sz="1600" dirty="0">
                <a:latin typeface="Verdana" charset="0"/>
              </a:rPr>
              <a:t> (files), </a:t>
            </a:r>
            <a:r>
              <a:rPr lang="fr-FR" sz="1600" dirty="0" err="1">
                <a:latin typeface="Verdana" charset="0"/>
              </a:rPr>
              <a:t>IGSNs</a:t>
            </a:r>
            <a:r>
              <a:rPr lang="fr-FR" sz="1600" dirty="0">
                <a:latin typeface="Verdana" charset="0"/>
              </a:rPr>
              <a:t> (</a:t>
            </a:r>
            <a:r>
              <a:rPr lang="fr-FR" sz="1600" dirty="0" err="1">
                <a:latin typeface="Verdana" charset="0"/>
              </a:rPr>
              <a:t>samples</a:t>
            </a:r>
            <a:r>
              <a:rPr lang="fr-FR" sz="1600" dirty="0">
                <a:latin typeface="Verdana" charset="0"/>
              </a:rPr>
              <a:t>)</a:t>
            </a:r>
            <a:endParaRPr lang="en-US" sz="1600" dirty="0"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ISO standards: 19115 (metadata), -2 (spatial extensions), 19157 (data quality)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OGC standards  (esp. WPS, SOS 2.0, KML, ..)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"Big Data”/sensor networks (observatories, autonomous vehicles, etc.)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Semantic Web/"Linked Data" (RDF+URIs)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Cloud computing/"everything-as-a-service”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Archiving models and software along with data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FOSS  </a:t>
            </a:r>
            <a:r>
              <a:rPr lang="en-US" sz="1600" dirty="0" err="1">
                <a:latin typeface="Verdana" charset="0"/>
              </a:rPr>
              <a:t>eg</a:t>
            </a:r>
            <a:r>
              <a:rPr lang="en-US" sz="1600" dirty="0">
                <a:latin typeface="Verdana" charset="0"/>
              </a:rPr>
              <a:t>. release of ESRI </a:t>
            </a:r>
            <a:r>
              <a:rPr lang="en-US" sz="1600" dirty="0" err="1">
                <a:latin typeface="Verdana" charset="0"/>
              </a:rPr>
              <a:t>GeoPortal</a:t>
            </a:r>
            <a:endParaRPr lang="en-US" sz="1600" dirty="0"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charset="0"/>
              </a:rPr>
              <a:t>- Data brokering (mediation w/o alteration</a:t>
            </a:r>
            <a:r>
              <a:rPr lang="en-US" dirty="0">
                <a:latin typeface="Verdana" charset="0"/>
              </a:rPr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458716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 off various Science Research Programmes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ct val="50000"/>
              </a:spcBef>
            </a:pPr>
            <a:r>
              <a:rPr lang="en-US" dirty="0" smtClean="0">
                <a:latin typeface="Verdana" charset="0"/>
              </a:rPr>
              <a:t>- </a:t>
            </a:r>
            <a:r>
              <a:rPr lang="en-US" dirty="0">
                <a:latin typeface="Verdana" charset="0"/>
              </a:rPr>
              <a:t>Astronomy and Astrophysics from Antarctica (AAA)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- State of the Antarctic Ecosystem (</a:t>
            </a:r>
            <a:r>
              <a:rPr lang="en-US" dirty="0" err="1">
                <a:latin typeface="Verdana" charset="0"/>
              </a:rPr>
              <a:t>AntEco</a:t>
            </a:r>
            <a:r>
              <a:rPr lang="en-US" dirty="0">
                <a:latin typeface="Verdana" charset="0"/>
              </a:rPr>
              <a:t>)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- Antarctic Thresholds - Ecosystem Resilience and Adaptation (</a:t>
            </a:r>
            <a:r>
              <a:rPr lang="en-US" dirty="0" err="1">
                <a:latin typeface="Verdana" charset="0"/>
              </a:rPr>
              <a:t>AnT</a:t>
            </a:r>
            <a:r>
              <a:rPr lang="en-US" dirty="0">
                <a:latin typeface="Verdana" charset="0"/>
              </a:rPr>
              <a:t>-ERA)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- Antarctic Climate Change in the 21st Century (AntClim21)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- Past Antarctic Ice Sheet Dynamics (PAIS)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- Solid Earth Responses and influences on </a:t>
            </a:r>
            <a:r>
              <a:rPr lang="en-US" dirty="0" err="1">
                <a:latin typeface="Verdana" charset="0"/>
              </a:rPr>
              <a:t>Cryospheric</a:t>
            </a:r>
            <a:r>
              <a:rPr lang="en-US" dirty="0">
                <a:latin typeface="Verdana" charset="0"/>
              </a:rPr>
              <a:t> Evolution (SERCE)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142577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ACTIONS SRPS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27698" y="3228975"/>
            <a:ext cx="8636000" cy="1666875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GB" dirty="0" err="1" smtClean="0"/>
              <a:t>Liase</a:t>
            </a:r>
            <a:r>
              <a:rPr lang="en-GB" dirty="0" smtClean="0"/>
              <a:t> with SRP’s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588058"/>
      </p:ext>
    </p:extLst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andaardthema">
  <a:themeElements>
    <a:clrScheme name="Aangepast 2">
      <a:dk1>
        <a:srgbClr val="333333"/>
      </a:dk1>
      <a:lt1>
        <a:srgbClr val="FFFFFF"/>
      </a:lt1>
      <a:dk2>
        <a:srgbClr val="0099CC"/>
      </a:dk2>
      <a:lt2>
        <a:srgbClr val="FFFFFF"/>
      </a:lt2>
      <a:accent1>
        <a:srgbClr val="FF6600"/>
      </a:accent1>
      <a:accent2>
        <a:srgbClr val="FF0066"/>
      </a:accent2>
      <a:accent3>
        <a:srgbClr val="2DAFFF"/>
      </a:accent3>
      <a:accent4>
        <a:srgbClr val="FD6931"/>
      </a:accent4>
      <a:accent5>
        <a:srgbClr val="57C3FF"/>
      </a:accent5>
      <a:accent6>
        <a:srgbClr val="FC1F79"/>
      </a:accent6>
      <a:hlink>
        <a:srgbClr val="0000FF"/>
      </a:hlink>
      <a:folHlink>
        <a:srgbClr val="80008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Aangepast 2">
      <a:dk1>
        <a:srgbClr val="333333"/>
      </a:dk1>
      <a:lt1>
        <a:srgbClr val="FFFFFF"/>
      </a:lt1>
      <a:dk2>
        <a:srgbClr val="0099CC"/>
      </a:dk2>
      <a:lt2>
        <a:srgbClr val="FFFFFF"/>
      </a:lt2>
      <a:accent1>
        <a:srgbClr val="FF6600"/>
      </a:accent1>
      <a:accent2>
        <a:srgbClr val="FF0066"/>
      </a:accent2>
      <a:accent3>
        <a:srgbClr val="2DAFFF"/>
      </a:accent3>
      <a:accent4>
        <a:srgbClr val="FD6931"/>
      </a:accent4>
      <a:accent5>
        <a:srgbClr val="57C3FF"/>
      </a:accent5>
      <a:accent6>
        <a:srgbClr val="FC1F79"/>
      </a:accent6>
      <a:hlink>
        <a:srgbClr val="0000FF"/>
      </a:hlink>
      <a:folHlink>
        <a:srgbClr val="80008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Standaardthema.thmx</Template>
  <TotalTime>67</TotalTime>
  <Words>383</Words>
  <Application>Microsoft Macintosh PowerPoint</Application>
  <PresentationFormat>Aangepast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14</vt:i4>
      </vt:variant>
      <vt:variant>
        <vt:lpstr>Diatitels</vt:lpstr>
      </vt:variant>
      <vt:variant>
        <vt:i4>11</vt:i4>
      </vt:variant>
    </vt:vector>
  </HeadingPairs>
  <TitlesOfParts>
    <vt:vector size="25" baseType="lpstr">
      <vt:lpstr>Standaardthema</vt:lpstr>
      <vt:lpstr>Title &amp; Bullets</vt:lpstr>
      <vt:lpstr>Title - Center</vt:lpstr>
      <vt:lpstr>Bullets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SCADM Chief Officer’s Report</vt:lpstr>
      <vt:lpstr>SCADM Terms of Reference:</vt:lpstr>
      <vt:lpstr>PowerPoint-presentatie</vt:lpstr>
      <vt:lpstr>PowerPoint-presentatie</vt:lpstr>
      <vt:lpstr>Relevant meetings: SCAR Horizon SCAN, April 20 to 23, 2014</vt:lpstr>
      <vt:lpstr>ACTIONS Horizon SCAN</vt:lpstr>
      <vt:lpstr>Compare SCAR Horizon Scan with Data Horizon scanning </vt:lpstr>
      <vt:lpstr>Kick off various Science Research Programmes</vt:lpstr>
      <vt:lpstr>ACTIONS SRPS</vt:lpstr>
      <vt:lpstr>SCRUM</vt:lpstr>
      <vt:lpstr>Action: continue SCRUM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SCADM Chief Officer’s Report</dc:title>
  <dc:creator>Anton Van de Putte</dc:creator>
  <cp:lastModifiedBy>Anton Van de Putte</cp:lastModifiedBy>
  <cp:revision>7</cp:revision>
  <dcterms:created xsi:type="dcterms:W3CDTF">2014-08-21T15:15:11Z</dcterms:created>
  <dcterms:modified xsi:type="dcterms:W3CDTF">2014-08-21T23:02:12Z</dcterms:modified>
</cp:coreProperties>
</file>